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767" r:id="rId2"/>
    <p:sldId id="780" r:id="rId3"/>
    <p:sldId id="786" r:id="rId4"/>
    <p:sldId id="784" r:id="rId5"/>
    <p:sldId id="712" r:id="rId6"/>
    <p:sldId id="714" r:id="rId7"/>
    <p:sldId id="774" r:id="rId8"/>
    <p:sldId id="772" r:id="rId9"/>
    <p:sldId id="439" r:id="rId10"/>
    <p:sldId id="777" r:id="rId11"/>
    <p:sldId id="626" r:id="rId12"/>
    <p:sldId id="778" r:id="rId13"/>
    <p:sldId id="781" r:id="rId14"/>
    <p:sldId id="566" r:id="rId15"/>
    <p:sldId id="676" r:id="rId16"/>
    <p:sldId id="785" r:id="rId17"/>
    <p:sldId id="783" r:id="rId18"/>
  </p:sldIdLst>
  <p:sldSz cx="9144000" cy="5143500" type="screen16x9"/>
  <p:notesSz cx="9942513"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guide id="3" orient="horz" pos="2130">
          <p15:clr>
            <a:srgbClr val="A4A3A4"/>
          </p15:clr>
        </p15:guide>
        <p15:guide id="4" pos="31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1A1F"/>
    <a:srgbClr val="990000"/>
    <a:srgbClr val="E8E6E5"/>
    <a:srgbClr val="500000"/>
    <a:srgbClr val="339933"/>
    <a:srgbClr val="CC0000"/>
    <a:srgbClr val="231815"/>
    <a:srgbClr val="FF0000"/>
    <a:srgbClr val="33CC33"/>
    <a:srgbClr val="98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7" autoAdjust="0"/>
    <p:restoredTop sz="84096" autoAdjust="0"/>
  </p:normalViewPr>
  <p:slideViewPr>
    <p:cSldViewPr>
      <p:cViewPr>
        <p:scale>
          <a:sx n="150" d="100"/>
          <a:sy n="150" d="100"/>
        </p:scale>
        <p:origin x="-120" y="-252"/>
      </p:cViewPr>
      <p:guideLst>
        <p:guide orient="horz" pos="1620"/>
        <p:guide pos="2880"/>
      </p:guideLst>
    </p:cSldViewPr>
  </p:slideViewPr>
  <p:notesTextViewPr>
    <p:cViewPr>
      <p:scale>
        <a:sx n="3" d="2"/>
        <a:sy n="3" d="2"/>
      </p:scale>
      <p:origin x="0" y="0"/>
    </p:cViewPr>
  </p:notesTextViewPr>
  <p:notesViewPr>
    <p:cSldViewPr>
      <p:cViewPr varScale="1">
        <p:scale>
          <a:sx n="53" d="100"/>
          <a:sy n="53" d="100"/>
        </p:scale>
        <p:origin x="-2952" y="-102"/>
      </p:cViewPr>
      <p:guideLst>
        <p:guide orient="horz" pos="2160"/>
        <p:guide pos="2880"/>
        <p:guide orient="horz" pos="2130"/>
        <p:guide pos="31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AYK_material\&#22823;&#23398;&#36164;&#26009;\&#22823;&#20108;&#19979;&#23398;&#26399;\&#26257;&#26399;&#31038;&#20250;&#23454;&#36341;\&#35843;&#26597;&#38382;&#21367;&#32467;&#26524;&#20998;&#26512;\&#35814;&#32454;&#20449;&#24687;--&#31532;5&#39064;&#31572;&#26696;.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YK_material\&#22823;&#23398;&#36164;&#26009;\&#22823;&#20108;&#19979;&#23398;&#26399;\&#26257;&#26399;&#31038;&#20250;&#23454;&#36341;\&#35843;&#26597;&#38382;&#21367;&#32467;&#26524;&#20998;&#26512;\&#35814;&#32454;&#20449;&#24687;--&#31532;5&#39064;&#31572;&#2669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AYK_material\&#22823;&#23398;&#36164;&#26009;\&#22823;&#20108;&#19979;&#23398;&#26399;\&#26257;&#26399;&#31038;&#20250;&#23454;&#36341;\&#35843;&#26597;&#38382;&#21367;&#32467;&#26524;&#20998;&#26512;\&#35814;&#32454;&#20449;&#24687;--&#31532;5&#39064;&#31572;&#2669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受访者年龄分布图</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14FE-44FA-9A56-0DAE8386A68F}"/>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14FE-44FA-9A56-0DAE8386A68F}"/>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14FE-44FA-9A56-0DAE8386A68F}"/>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14FE-44FA-9A56-0DAE8386A68F}"/>
              </c:ext>
            </c:extLst>
          </c:dPt>
          <c:cat>
            <c:strRef>
              <c:f>Sheet2!$A$1:$A$4</c:f>
              <c:strCache>
                <c:ptCount val="4"/>
                <c:pt idx="0">
                  <c:v>18岁以下</c:v>
                </c:pt>
                <c:pt idx="1">
                  <c:v>18~25</c:v>
                </c:pt>
                <c:pt idx="2">
                  <c:v>26~40</c:v>
                </c:pt>
                <c:pt idx="3">
                  <c:v>40岁以上</c:v>
                </c:pt>
              </c:strCache>
            </c:strRef>
          </c:cat>
          <c:val>
            <c:numRef>
              <c:f>Sheet2!$B$1:$B$4</c:f>
              <c:numCache>
                <c:formatCode>General</c:formatCode>
                <c:ptCount val="4"/>
                <c:pt idx="0">
                  <c:v>8</c:v>
                </c:pt>
                <c:pt idx="1">
                  <c:v>168</c:v>
                </c:pt>
                <c:pt idx="2">
                  <c:v>75</c:v>
                </c:pt>
                <c:pt idx="3">
                  <c:v>33</c:v>
                </c:pt>
              </c:numCache>
            </c:numRef>
          </c:val>
          <c:extLst>
            <c:ext xmlns:c16="http://schemas.microsoft.com/office/drawing/2014/chart" uri="{C3380CC4-5D6E-409C-BE32-E72D297353CC}">
              <c16:uniqueId val="{00000008-14FE-44FA-9A56-0DAE8386A68F}"/>
            </c:ext>
          </c:extLst>
        </c:ser>
        <c:dLbls>
          <c:showLegendKey val="0"/>
          <c:showVal val="0"/>
          <c:showCatName val="0"/>
          <c:showSerName val="0"/>
          <c:showPercent val="0"/>
          <c:showBubbleSize val="0"/>
        </c:dLbls>
        <c:gapWidth val="182"/>
        <c:axId val="1048986736"/>
        <c:axId val="1048985904"/>
      </c:barChart>
      <c:catAx>
        <c:axId val="1048986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48985904"/>
        <c:crosses val="autoZero"/>
        <c:auto val="1"/>
        <c:lblAlgn val="ctr"/>
        <c:lblOffset val="100"/>
        <c:noMultiLvlLbl val="0"/>
      </c:catAx>
      <c:valAx>
        <c:axId val="10489859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048986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zh-CN" sz="1400" dirty="0"/>
              <a:t>阻碍参观历史文化纪念馆的主要原因</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1"/>
        <c:ser>
          <c:idx val="0"/>
          <c:order val="0"/>
          <c:invertIfNegative val="0"/>
          <c:dPt>
            <c:idx val="0"/>
            <c:invertIfNegative val="0"/>
            <c:bubble3D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dPt>
          <c:dPt>
            <c:idx val="1"/>
            <c:invertIfNegative val="0"/>
            <c:bubble3D val="0"/>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dPt>
          <c:dPt>
            <c:idx val="2"/>
            <c:invertIfNegative val="0"/>
            <c:bubble3D val="0"/>
            <c:spPr>
              <a:gradFill flip="none" rotWithShape="1">
                <a:gsLst>
                  <a:gs pos="0">
                    <a:schemeClr val="accent3"/>
                  </a:gs>
                  <a:gs pos="75000">
                    <a:schemeClr val="accent3">
                      <a:lumMod val="60000"/>
                      <a:lumOff val="40000"/>
                    </a:schemeClr>
                  </a:gs>
                  <a:gs pos="51000">
                    <a:schemeClr val="accent3">
                      <a:alpha val="75000"/>
                    </a:schemeClr>
                  </a:gs>
                  <a:gs pos="100000">
                    <a:schemeClr val="accent3">
                      <a:lumMod val="20000"/>
                      <a:lumOff val="80000"/>
                      <a:alpha val="15000"/>
                    </a:schemeClr>
                  </a:gs>
                </a:gsLst>
                <a:lin ang="10800000" scaled="1"/>
                <a:tileRect/>
              </a:gradFill>
              <a:ln>
                <a:noFill/>
              </a:ln>
              <a:effectLst/>
            </c:spPr>
          </c:dPt>
          <c:dPt>
            <c:idx val="3"/>
            <c:invertIfNegative val="0"/>
            <c:bubble3D val="0"/>
            <c:spPr>
              <a:gradFill flip="none" rotWithShape="1">
                <a:gsLst>
                  <a:gs pos="0">
                    <a:schemeClr val="accent4"/>
                  </a:gs>
                  <a:gs pos="75000">
                    <a:schemeClr val="accent4">
                      <a:lumMod val="60000"/>
                      <a:lumOff val="40000"/>
                    </a:schemeClr>
                  </a:gs>
                  <a:gs pos="51000">
                    <a:schemeClr val="accent4">
                      <a:alpha val="75000"/>
                    </a:schemeClr>
                  </a:gs>
                  <a:gs pos="100000">
                    <a:schemeClr val="accent4">
                      <a:lumMod val="20000"/>
                      <a:lumOff val="80000"/>
                      <a:alpha val="15000"/>
                    </a:schemeClr>
                  </a:gs>
                </a:gsLst>
                <a:lin ang="10800000" scaled="1"/>
                <a:tileRect/>
              </a:gradFill>
              <a:ln>
                <a:noFill/>
              </a:ln>
              <a:effectLst/>
            </c:spPr>
          </c:dPt>
          <c:dPt>
            <c:idx val="4"/>
            <c:invertIfNegative val="0"/>
            <c:bubble3D val="0"/>
            <c:spPr>
              <a:gradFill flip="none" rotWithShape="1">
                <a:gsLst>
                  <a:gs pos="0">
                    <a:schemeClr val="accent5"/>
                  </a:gs>
                  <a:gs pos="75000">
                    <a:schemeClr val="accent5">
                      <a:lumMod val="60000"/>
                      <a:lumOff val="40000"/>
                    </a:schemeClr>
                  </a:gs>
                  <a:gs pos="51000">
                    <a:schemeClr val="accent5">
                      <a:alpha val="75000"/>
                    </a:schemeClr>
                  </a:gs>
                  <a:gs pos="100000">
                    <a:schemeClr val="accent5">
                      <a:lumMod val="20000"/>
                      <a:lumOff val="80000"/>
                      <a:alpha val="15000"/>
                    </a:schemeClr>
                  </a:gs>
                </a:gsLst>
                <a:lin ang="10800000" scaled="1"/>
                <a:tileRect/>
              </a:gradFill>
              <a:ln>
                <a:noFill/>
              </a:ln>
              <a:effectLst/>
            </c:spPr>
          </c:dPt>
          <c:dPt>
            <c:idx val="5"/>
            <c:invertIfNegative val="0"/>
            <c:bubble3D val="0"/>
            <c:spPr>
              <a:gradFill flip="none" rotWithShape="1">
                <a:gsLst>
                  <a:gs pos="0">
                    <a:schemeClr val="accent6"/>
                  </a:gs>
                  <a:gs pos="75000">
                    <a:schemeClr val="accent6">
                      <a:lumMod val="60000"/>
                      <a:lumOff val="40000"/>
                    </a:schemeClr>
                  </a:gs>
                  <a:gs pos="51000">
                    <a:schemeClr val="accent6">
                      <a:alpha val="75000"/>
                    </a:schemeClr>
                  </a:gs>
                  <a:gs pos="100000">
                    <a:schemeClr val="accent6">
                      <a:lumMod val="20000"/>
                      <a:lumOff val="80000"/>
                      <a:alpha val="15000"/>
                    </a:schemeClr>
                  </a:gs>
                </a:gsLst>
                <a:lin ang="10800000" scaled="1"/>
                <a:tileRect/>
              </a:gradFill>
              <a:ln>
                <a:noFill/>
              </a:ln>
              <a:effectLst/>
            </c:spPr>
          </c:dPt>
          <c:cat>
            <c:strRef>
              <c:f>Sheet7!$A$46:$A$51</c:f>
              <c:strCache>
                <c:ptCount val="6"/>
                <c:pt idx="0">
                  <c:v>不知道哪里有</c:v>
                </c:pt>
                <c:pt idx="1">
                  <c:v>纪念馆的地理位置太偏僻或离家太远</c:v>
                </c:pt>
                <c:pt idx="2">
                  <c:v>展品过于单一，参观体验比较无聊</c:v>
                </c:pt>
                <c:pt idx="3">
                  <c:v>票价或雇用讲解员的价格太贵</c:v>
                </c:pt>
                <c:pt idx="4">
                  <c:v>单纯不感兴趣</c:v>
                </c:pt>
                <c:pt idx="5">
                  <c:v>已经对该段历史或事迹有足够多的了解，没有必要再去参观</c:v>
                </c:pt>
              </c:strCache>
            </c:strRef>
          </c:cat>
          <c:val>
            <c:numRef>
              <c:f>Sheet7!$B$46:$B$51</c:f>
              <c:numCache>
                <c:formatCode>General</c:formatCode>
                <c:ptCount val="6"/>
                <c:pt idx="0">
                  <c:v>20</c:v>
                </c:pt>
                <c:pt idx="1">
                  <c:v>31</c:v>
                </c:pt>
                <c:pt idx="2">
                  <c:v>27</c:v>
                </c:pt>
                <c:pt idx="3">
                  <c:v>22</c:v>
                </c:pt>
                <c:pt idx="4">
                  <c:v>30</c:v>
                </c:pt>
                <c:pt idx="5">
                  <c:v>17</c:v>
                </c:pt>
              </c:numCache>
            </c:numRef>
          </c:val>
          <c:extLst>
            <c:ext xmlns:c16="http://schemas.microsoft.com/office/drawing/2014/chart" uri="{C3380CC4-5D6E-409C-BE32-E72D297353CC}">
              <c16:uniqueId val="{00000000-A944-445B-A545-B0B834DF1655}"/>
            </c:ext>
          </c:extLst>
        </c:ser>
        <c:dLbls>
          <c:showLegendKey val="0"/>
          <c:showVal val="0"/>
          <c:showCatName val="0"/>
          <c:showSerName val="0"/>
          <c:showPercent val="0"/>
          <c:showBubbleSize val="0"/>
        </c:dLbls>
        <c:gapWidth val="326"/>
        <c:overlap val="-58"/>
        <c:axId val="1476302639"/>
        <c:axId val="1476299311"/>
      </c:barChart>
      <c:catAx>
        <c:axId val="1476302639"/>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76299311"/>
        <c:crosses val="autoZero"/>
        <c:auto val="1"/>
        <c:lblAlgn val="ctr"/>
        <c:lblOffset val="100"/>
        <c:noMultiLvlLbl val="0"/>
      </c:catAx>
      <c:valAx>
        <c:axId val="1476299311"/>
        <c:scaling>
          <c:orientation val="minMax"/>
        </c:scaling>
        <c:delete val="1"/>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crossAx val="14763026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zh-CN" sz="1600" dirty="0"/>
              <a:t>受访者认为对自己最有效的宣传方式</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dPt>
            <c:idx val="0"/>
            <c:bubble3D val="0"/>
            <c:explosion val="4"/>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C72-4E40-A48D-7A1DED4CE2B1}"/>
              </c:ext>
            </c:extLst>
          </c:dPt>
          <c:dPt>
            <c:idx val="1"/>
            <c:bubble3D val="0"/>
            <c:explosion val="2"/>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C72-4E40-A48D-7A1DED4CE2B1}"/>
              </c:ext>
            </c:extLst>
          </c:dPt>
          <c:dPt>
            <c:idx val="2"/>
            <c:bubble3D val="0"/>
            <c:explosion val="4"/>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C72-4E40-A48D-7A1DED4CE2B1}"/>
              </c:ext>
            </c:extLst>
          </c:dPt>
          <c:dPt>
            <c:idx val="3"/>
            <c:bubble3D val="0"/>
            <c:explosion val="5"/>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C72-4E40-A48D-7A1DED4CE2B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9C72-4E40-A48D-7A1DED4CE2B1}"/>
              </c:ext>
            </c:extLst>
          </c:dPt>
          <c:dLbls>
            <c:dLbl>
              <c:idx val="0"/>
              <c:layout>
                <c:manualLayout>
                  <c:x val="4.4423575811846409E-2"/>
                  <c:y val="5.2647451728608602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C72-4E40-A48D-7A1DED4CE2B1}"/>
                </c:ext>
              </c:extLst>
            </c:dLbl>
            <c:dLbl>
              <c:idx val="1"/>
              <c:layout>
                <c:manualLayout>
                  <c:x val="5.2263030366878245E-2"/>
                  <c:y val="-1.316186293215215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C72-4E40-A48D-7A1DED4CE2B1}"/>
                </c:ext>
              </c:extLst>
            </c:dLbl>
            <c:dLbl>
              <c:idx val="2"/>
              <c:layout>
                <c:manualLayout>
                  <c:x val="-4.9649878848534328E-2"/>
                  <c:y val="3.5098301152405656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C72-4E40-A48D-7A1DED4CE2B1}"/>
                </c:ext>
              </c:extLst>
            </c:dLbl>
            <c:dLbl>
              <c:idx val="3"/>
              <c:layout>
                <c:manualLayout>
                  <c:x val="-3.8374320416011125E-2"/>
                  <c:y val="7.5049757679027787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15:layout>
                    <c:manualLayout>
                      <c:w val="0.33739716117095525"/>
                      <c:h val="0.24073047302906284"/>
                    </c:manualLayout>
                  </c15:layout>
                </c:ext>
                <c:ext xmlns:c16="http://schemas.microsoft.com/office/drawing/2014/chart" uri="{C3380CC4-5D6E-409C-BE32-E72D297353CC}">
                  <c16:uniqueId val="{00000007-9C72-4E40-A48D-7A1DED4CE2B1}"/>
                </c:ext>
              </c:extLst>
            </c:dLbl>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Sheet7!$A$23:$A$26</c:f>
              <c:strCache>
                <c:ptCount val="4"/>
                <c:pt idx="0">
                  <c:v>朋友/家人介绍</c:v>
                </c:pt>
                <c:pt idx="1">
                  <c:v>社交媒体</c:v>
                </c:pt>
                <c:pt idx="2">
                  <c:v>网络视频</c:v>
                </c:pt>
                <c:pt idx="3">
                  <c:v>电视/广播（传统媒体）</c:v>
                </c:pt>
              </c:strCache>
            </c:strRef>
          </c:cat>
          <c:val>
            <c:numRef>
              <c:f>Sheet7!$B$23:$B$26</c:f>
              <c:numCache>
                <c:formatCode>General</c:formatCode>
                <c:ptCount val="4"/>
                <c:pt idx="0">
                  <c:v>66</c:v>
                </c:pt>
                <c:pt idx="1">
                  <c:v>95</c:v>
                </c:pt>
                <c:pt idx="2">
                  <c:v>82</c:v>
                </c:pt>
                <c:pt idx="3">
                  <c:v>41</c:v>
                </c:pt>
              </c:numCache>
            </c:numRef>
          </c:val>
          <c:extLst>
            <c:ext xmlns:c16="http://schemas.microsoft.com/office/drawing/2014/chart" uri="{C3380CC4-5D6E-409C-BE32-E72D297353CC}">
              <c16:uniqueId val="{0000000A-9C72-4E40-A48D-7A1DED4CE2B1}"/>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0"/>
            <a:ext cx="4308422" cy="338058"/>
          </a:xfrm>
          <a:prstGeom prst="rect">
            <a:avLst/>
          </a:prstGeom>
        </p:spPr>
        <p:txBody>
          <a:bodyPr vert="horz" lIns="91440" tIns="45720" rIns="91440" bIns="45720" rtlCol="0"/>
          <a:lstStyle>
            <a:lvl1pPr algn="r">
              <a:defRPr sz="1200"/>
            </a:lvl1pPr>
          </a:lstStyle>
          <a:p>
            <a:fld id="{30218EB6-4771-4FB2-99C8-37B8E213AEAE}" type="datetimeFigureOut">
              <a:rPr lang="zh-CN" altLang="en-US" smtClean="0"/>
              <a:pPr/>
              <a:t>2022/9/8</a:t>
            </a:fld>
            <a:endParaRPr lang="zh-CN" altLang="en-US"/>
          </a:p>
        </p:txBody>
      </p:sp>
      <p:sp>
        <p:nvSpPr>
          <p:cNvPr id="4" name="页脚占位符 3"/>
          <p:cNvSpPr>
            <a:spLocks noGrp="1"/>
          </p:cNvSpPr>
          <p:nvPr>
            <p:ph type="ftr" sz="quarter" idx="2"/>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8058"/>
          </a:xfrm>
          <a:prstGeom prst="rect">
            <a:avLst/>
          </a:prstGeom>
        </p:spPr>
        <p:txBody>
          <a:bodyPr vert="horz" lIns="91440" tIns="45720" rIns="91440" bIns="45720" rtlCol="0" anchor="b"/>
          <a:lstStyle>
            <a:lvl1pPr algn="r">
              <a:defRPr sz="1200"/>
            </a:lvl1pPr>
          </a:lstStyle>
          <a:p>
            <a:fld id="{FAE92D9D-F3F7-4A9F-84FE-E5FE6DAAD68C}" type="slidenum">
              <a:rPr lang="zh-CN" altLang="en-US" smtClean="0"/>
              <a:pPr/>
              <a:t>‹#›</a:t>
            </a:fld>
            <a:endParaRPr lang="zh-CN" altLang="en-US"/>
          </a:p>
        </p:txBody>
      </p:sp>
    </p:spTree>
    <p:extLst>
      <p:ext uri="{BB962C8B-B14F-4D97-AF65-F5344CB8AC3E}">
        <p14:creationId xmlns:p14="http://schemas.microsoft.com/office/powerpoint/2010/main" val="872027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0"/>
            <a:ext cx="4308422" cy="338058"/>
          </a:xfrm>
          <a:prstGeom prst="rect">
            <a:avLst/>
          </a:prstGeom>
        </p:spPr>
        <p:txBody>
          <a:bodyPr vert="horz" lIns="91440" tIns="45720" rIns="91440" bIns="45720" rtlCol="0"/>
          <a:lstStyle>
            <a:lvl1pPr algn="r">
              <a:defRPr sz="1200"/>
            </a:lvl1pPr>
          </a:lstStyle>
          <a:p>
            <a:fld id="{8CCB4A6F-3DAC-437B-818D-967896A71C06}" type="datetimeFigureOut">
              <a:rPr lang="zh-CN" altLang="en-US" smtClean="0"/>
              <a:pPr/>
              <a:t>2022/9/8</a:t>
            </a:fld>
            <a:endParaRPr lang="zh-CN" altLang="en-US"/>
          </a:p>
        </p:txBody>
      </p:sp>
      <p:sp>
        <p:nvSpPr>
          <p:cNvPr id="4" name="幻灯片图像占位符 3"/>
          <p:cNvSpPr>
            <a:spLocks noGrp="1" noRot="1" noChangeAspect="1"/>
          </p:cNvSpPr>
          <p:nvPr>
            <p:ph type="sldImg" idx="2"/>
          </p:nvPr>
        </p:nvSpPr>
        <p:spPr>
          <a:xfrm>
            <a:off x="2716213" y="506413"/>
            <a:ext cx="4510087" cy="2536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11553"/>
            <a:ext cx="7954010" cy="304252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8058"/>
          </a:xfrm>
          <a:prstGeom prst="rect">
            <a:avLst/>
          </a:prstGeom>
        </p:spPr>
        <p:txBody>
          <a:bodyPr vert="horz" lIns="91440" tIns="45720" rIns="91440" bIns="45720" rtlCol="0" anchor="b"/>
          <a:lstStyle>
            <a:lvl1pPr algn="r">
              <a:defRPr sz="1200"/>
            </a:lvl1pPr>
          </a:lstStyle>
          <a:p>
            <a:fld id="{10146251-4F67-4E8E-8053-DF2474A8DFD5}" type="slidenum">
              <a:rPr lang="zh-CN" altLang="en-US" smtClean="0"/>
              <a:pPr/>
              <a:t>‹#›</a:t>
            </a:fld>
            <a:endParaRPr lang="zh-CN" altLang="en-US"/>
          </a:p>
        </p:txBody>
      </p:sp>
    </p:spTree>
    <p:extLst>
      <p:ext uri="{BB962C8B-B14F-4D97-AF65-F5344CB8AC3E}">
        <p14:creationId xmlns:p14="http://schemas.microsoft.com/office/powerpoint/2010/main" val="1293267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a:t>
            </a:fld>
            <a:endParaRPr lang="zh-CN" altLang="en-US"/>
          </a:p>
        </p:txBody>
      </p:sp>
    </p:spTree>
    <p:extLst>
      <p:ext uri="{BB962C8B-B14F-4D97-AF65-F5344CB8AC3E}">
        <p14:creationId xmlns:p14="http://schemas.microsoft.com/office/powerpoint/2010/main" val="1611326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11</a:t>
            </a:fld>
            <a:endParaRPr lang="zh-CN" altLang="en-US"/>
          </a:p>
        </p:txBody>
      </p:sp>
    </p:spTree>
    <p:extLst>
      <p:ext uri="{BB962C8B-B14F-4D97-AF65-F5344CB8AC3E}">
        <p14:creationId xmlns:p14="http://schemas.microsoft.com/office/powerpoint/2010/main" val="3882733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12</a:t>
            </a:fld>
            <a:endParaRPr lang="zh-CN" altLang="en-US"/>
          </a:p>
        </p:txBody>
      </p:sp>
    </p:spTree>
    <p:extLst>
      <p:ext uri="{BB962C8B-B14F-4D97-AF65-F5344CB8AC3E}">
        <p14:creationId xmlns:p14="http://schemas.microsoft.com/office/powerpoint/2010/main" val="418807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15</a:t>
            </a:fld>
            <a:endParaRPr lang="zh-CN" altLang="en-US"/>
          </a:p>
        </p:txBody>
      </p:sp>
    </p:spTree>
    <p:extLst>
      <p:ext uri="{BB962C8B-B14F-4D97-AF65-F5344CB8AC3E}">
        <p14:creationId xmlns:p14="http://schemas.microsoft.com/office/powerpoint/2010/main" val="75857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刻板印象在大众心中是否真实存在，若存在，是什么？是不是红色教育基地本身的问题？</a:t>
            </a:r>
            <a:endParaRPr lang="en-US" altLang="zh-CN" dirty="0"/>
          </a:p>
          <a:p>
            <a:r>
              <a:rPr lang="zh-CN" altLang="en-US" dirty="0"/>
              <a:t>我们能够怎么做？</a:t>
            </a:r>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2</a:t>
            </a:fld>
            <a:endParaRPr lang="zh-CN" altLang="en-US"/>
          </a:p>
        </p:txBody>
      </p:sp>
    </p:spTree>
    <p:extLst>
      <p:ext uri="{BB962C8B-B14F-4D97-AF65-F5344CB8AC3E}">
        <p14:creationId xmlns:p14="http://schemas.microsoft.com/office/powerpoint/2010/main" val="3985567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刻板印象在大众心中是否真实存在，若存在，是什么？是不是红色教育基地本身的问题？</a:t>
            </a:r>
            <a:endParaRPr lang="en-US" altLang="zh-CN" dirty="0"/>
          </a:p>
          <a:p>
            <a:r>
              <a:rPr lang="zh-CN" altLang="en-US" dirty="0"/>
              <a:t>我们能够怎么做？</a:t>
            </a:r>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3</a:t>
            </a:fld>
            <a:endParaRPr lang="zh-CN" altLang="en-US"/>
          </a:p>
        </p:txBody>
      </p:sp>
    </p:spTree>
    <p:extLst>
      <p:ext uri="{BB962C8B-B14F-4D97-AF65-F5344CB8AC3E}">
        <p14:creationId xmlns:p14="http://schemas.microsoft.com/office/powerpoint/2010/main" val="402846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宋体" panose="02010600030101010101" pitchFamily="2" charset="-122"/>
                <a:cs typeface="宋体" panose="02010600030101010101" pitchFamily="2" charset="-122"/>
              </a:rPr>
              <a:t>建党一百周年历史性时刻的到来，</a:t>
            </a:r>
            <a:r>
              <a:rPr lang="zh-CN" altLang="zh-CN" sz="1800" dirty="0">
                <a:effectLst/>
                <a:ea typeface="宋体" panose="02010600030101010101" pitchFamily="2" charset="-122"/>
                <a:cs typeface="宋体" panose="02010600030101010101" pitchFamily="2" charset="-122"/>
              </a:rPr>
              <a:t>在党史的教育和宣传方面，红色教育基地因为拥有大量珍贵文献、文物资料等优势资源，可谓是新时代党史教育与普及的重要一环。</a:t>
            </a:r>
            <a:endParaRPr lang="zh-CN" altLang="en-US" dirty="0"/>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4</a:t>
            </a:fld>
            <a:endParaRPr lang="zh-CN" altLang="en-US"/>
          </a:p>
        </p:txBody>
      </p:sp>
    </p:spTree>
    <p:extLst>
      <p:ext uri="{BB962C8B-B14F-4D97-AF65-F5344CB8AC3E}">
        <p14:creationId xmlns:p14="http://schemas.microsoft.com/office/powerpoint/2010/main" val="2971983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6</a:t>
            </a:fld>
            <a:endParaRPr lang="zh-CN" altLang="en-US"/>
          </a:p>
        </p:txBody>
      </p:sp>
    </p:spTree>
    <p:extLst>
      <p:ext uri="{BB962C8B-B14F-4D97-AF65-F5344CB8AC3E}">
        <p14:creationId xmlns:p14="http://schemas.microsoft.com/office/powerpoint/2010/main" val="56219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7</a:t>
            </a:fld>
            <a:endParaRPr lang="zh-CN" altLang="en-US"/>
          </a:p>
        </p:txBody>
      </p:sp>
    </p:spTree>
    <p:extLst>
      <p:ext uri="{BB962C8B-B14F-4D97-AF65-F5344CB8AC3E}">
        <p14:creationId xmlns:p14="http://schemas.microsoft.com/office/powerpoint/2010/main" val="146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8</a:t>
            </a:fld>
            <a:endParaRPr lang="zh-CN" altLang="en-US"/>
          </a:p>
        </p:txBody>
      </p:sp>
    </p:spTree>
    <p:extLst>
      <p:ext uri="{BB962C8B-B14F-4D97-AF65-F5344CB8AC3E}">
        <p14:creationId xmlns:p14="http://schemas.microsoft.com/office/powerpoint/2010/main" val="2483513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0146251-4F67-4E8E-8053-DF2474A8DFD5}" type="slidenum">
              <a:rPr lang="zh-CN" altLang="en-US" smtClean="0"/>
              <a:pPr/>
              <a:t>9</a:t>
            </a:fld>
            <a:endParaRPr lang="zh-CN" altLang="en-US"/>
          </a:p>
        </p:txBody>
      </p:sp>
    </p:spTree>
    <p:extLst>
      <p:ext uri="{BB962C8B-B14F-4D97-AF65-F5344CB8AC3E}">
        <p14:creationId xmlns:p14="http://schemas.microsoft.com/office/powerpoint/2010/main" val="1739776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参观地点相对来说非常集中，骑车十分钟互相到</a:t>
            </a:r>
          </a:p>
        </p:txBody>
      </p:sp>
      <p:sp>
        <p:nvSpPr>
          <p:cNvPr id="4" name="灯片编号占位符 3"/>
          <p:cNvSpPr>
            <a:spLocks noGrp="1"/>
          </p:cNvSpPr>
          <p:nvPr>
            <p:ph type="sldNum" sz="quarter" idx="10"/>
          </p:nvPr>
        </p:nvSpPr>
        <p:spPr/>
        <p:txBody>
          <a:bodyPr/>
          <a:lstStyle/>
          <a:p>
            <a:fld id="{10146251-4F67-4E8E-8053-DF2474A8DFD5}" type="slidenum">
              <a:rPr lang="zh-CN" altLang="en-US" smtClean="0"/>
              <a:pPr/>
              <a:t>10</a:t>
            </a:fld>
            <a:endParaRPr lang="zh-CN" altLang="en-US"/>
          </a:p>
        </p:txBody>
      </p:sp>
    </p:spTree>
    <p:extLst>
      <p:ext uri="{BB962C8B-B14F-4D97-AF65-F5344CB8AC3E}">
        <p14:creationId xmlns:p14="http://schemas.microsoft.com/office/powerpoint/2010/main" val="778929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6" name="Picture 2" descr="D:\康凯\进行中\北理工\new ppt\导图\10-16\1-01-01.png"/>
          <p:cNvPicPr>
            <a:picLocks noChangeAspect="1" noChangeArrowheads="1"/>
          </p:cNvPicPr>
          <p:nvPr userDrawn="1"/>
        </p:nvPicPr>
        <p:blipFill>
          <a:blip r:embed="rId2" cstate="print"/>
          <a:stretch>
            <a:fillRect/>
          </a:stretch>
        </p:blipFill>
        <p:spPr bwMode="auto">
          <a:xfrm>
            <a:off x="-1" y="-1556"/>
            <a:ext cx="9144000" cy="5145024"/>
          </a:xfrm>
          <a:prstGeom prst="rect">
            <a:avLst/>
          </a:prstGeom>
          <a:noFill/>
        </p:spPr>
      </p:pic>
      <p:sp>
        <p:nvSpPr>
          <p:cNvPr id="3" name="矩形 2">
            <a:extLst>
              <a:ext uri="{FF2B5EF4-FFF2-40B4-BE49-F238E27FC236}">
                <a16:creationId xmlns:a16="http://schemas.microsoft.com/office/drawing/2014/main" id="{7541FF8C-051D-4030-B900-34C94FCD8266}"/>
              </a:ext>
            </a:extLst>
          </p:cNvPr>
          <p:cNvSpPr/>
          <p:nvPr userDrawn="1"/>
        </p:nvSpPr>
        <p:spPr>
          <a:xfrm>
            <a:off x="1763688" y="4731990"/>
            <a:ext cx="864096" cy="266546"/>
          </a:xfrm>
          <a:prstGeom prst="rect">
            <a:avLst/>
          </a:prstGeom>
          <a:solidFill>
            <a:srgbClr val="5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solidFill>
              </a:ln>
              <a:no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050" name="Picture 2" descr="D:\康凯\进行中\北理工\new ppt\导图\10-16\2-01.png"/>
          <p:cNvPicPr>
            <a:picLocks noChangeAspect="1" noChangeArrowheads="1"/>
          </p:cNvPicPr>
          <p:nvPr userDrawn="1"/>
        </p:nvPicPr>
        <p:blipFill>
          <a:blip r:embed="rId2" cstate="print"/>
          <a:stretch>
            <a:fillRect/>
          </a:stretch>
        </p:blipFill>
        <p:spPr bwMode="auto">
          <a:xfrm>
            <a:off x="1" y="32"/>
            <a:ext cx="9143998" cy="5145022"/>
          </a:xfrm>
          <a:prstGeom prst="rect">
            <a:avLst/>
          </a:prstGeom>
          <a:noFill/>
        </p:spPr>
      </p:pic>
      <p:sp>
        <p:nvSpPr>
          <p:cNvPr id="3" name="矩形 2">
            <a:extLst>
              <a:ext uri="{FF2B5EF4-FFF2-40B4-BE49-F238E27FC236}">
                <a16:creationId xmlns:a16="http://schemas.microsoft.com/office/drawing/2014/main" id="{8C0B4352-7F38-462E-9F69-21647E0E5474}"/>
              </a:ext>
            </a:extLst>
          </p:cNvPr>
          <p:cNvSpPr/>
          <p:nvPr userDrawn="1"/>
        </p:nvSpPr>
        <p:spPr>
          <a:xfrm>
            <a:off x="1763688" y="4731990"/>
            <a:ext cx="864096" cy="266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bg1"/>
                </a:solidFill>
              </a:ln>
              <a:no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075" name="Picture 3" descr="D:\康凯\进行中\北理工\new ppt\导图\10-16\3-01.png"/>
          <p:cNvPicPr>
            <a:picLocks noChangeAspect="1" noChangeArrowheads="1"/>
          </p:cNvPicPr>
          <p:nvPr userDrawn="1"/>
        </p:nvPicPr>
        <p:blipFill>
          <a:blip r:embed="rId2" cstate="print"/>
          <a:stretch>
            <a:fillRect/>
          </a:stretch>
        </p:blipFill>
        <p:spPr bwMode="auto">
          <a:xfrm>
            <a:off x="1" y="-1556"/>
            <a:ext cx="9143998" cy="5145023"/>
          </a:xfrm>
          <a:prstGeom prst="rect">
            <a:avLst/>
          </a:prstGeom>
          <a:noFill/>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242D3E6-49BC-43D1-8281-7C1DED4D1475}" type="datetimeFigureOut">
              <a:rPr lang="zh-CN" altLang="en-US" smtClean="0"/>
              <a:pPr/>
              <a:t>2022/9/8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85B987-18EC-4D4C-A32E-2D2E97D976D0}" type="slidenum">
              <a:rPr lang="zh-CN" altLang="en-US" smtClean="0"/>
              <a:pPr/>
              <a:t>‹#›</a:t>
            </a:fld>
            <a:endParaRPr lang="zh-CN"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242D3E6-49BC-43D1-8281-7C1DED4D1475}" type="datetimeFigureOut">
              <a:rPr lang="zh-CN" altLang="en-US" smtClean="0"/>
              <a:pPr/>
              <a:t>2022/9/8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285B987-18EC-4D4C-A32E-2D2E97D976D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康凯\进行中\北理工\new ppt\导图\封面.jpg"/>
          <p:cNvPicPr>
            <a:picLocks noChangeAspect="1" noChangeArrowheads="1"/>
          </p:cNvPicPr>
          <p:nvPr/>
        </p:nvPicPr>
        <p:blipFill>
          <a:blip r:embed="rId3" cstate="print"/>
          <a:srcRect/>
          <a:stretch>
            <a:fillRect/>
          </a:stretch>
        </p:blipFill>
        <p:spPr bwMode="auto">
          <a:xfrm>
            <a:off x="-4404" y="0"/>
            <a:ext cx="9144000" cy="5145088"/>
          </a:xfrm>
          <a:prstGeom prst="rect">
            <a:avLst/>
          </a:prstGeom>
          <a:noFill/>
        </p:spPr>
      </p:pic>
      <p:pic>
        <p:nvPicPr>
          <p:cNvPr id="1029" name="Picture 5" descr="D:\康凯\进行中\北理工\new ppt\导图\logo.png"/>
          <p:cNvPicPr>
            <a:picLocks noChangeAspect="1" noChangeArrowheads="1"/>
          </p:cNvPicPr>
          <p:nvPr/>
        </p:nvPicPr>
        <p:blipFill>
          <a:blip r:embed="rId4" cstate="print"/>
          <a:srcRect/>
          <a:stretch>
            <a:fillRect/>
          </a:stretch>
        </p:blipFill>
        <p:spPr bwMode="auto">
          <a:xfrm>
            <a:off x="5076056" y="771550"/>
            <a:ext cx="1998663" cy="444500"/>
          </a:xfrm>
          <a:prstGeom prst="rect">
            <a:avLst/>
          </a:prstGeom>
          <a:noFill/>
        </p:spPr>
      </p:pic>
      <p:sp>
        <p:nvSpPr>
          <p:cNvPr id="12" name="TextBox 11"/>
          <p:cNvSpPr txBox="1"/>
          <p:nvPr/>
        </p:nvSpPr>
        <p:spPr>
          <a:xfrm>
            <a:off x="4716016" y="4155926"/>
            <a:ext cx="1560042"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2022</a:t>
            </a:r>
            <a:r>
              <a:rPr lang="zh-CN" altLang="en-US" sz="1600" b="1" dirty="0">
                <a:solidFill>
                  <a:schemeClr val="bg1"/>
                </a:solidFill>
                <a:latin typeface="微软雅黑" pitchFamily="34" charset="-122"/>
                <a:ea typeface="微软雅黑" pitchFamily="34" charset="-122"/>
              </a:rPr>
              <a:t>年</a:t>
            </a:r>
            <a:r>
              <a:rPr lang="en-US" altLang="zh-CN" sz="1600" b="1" dirty="0">
                <a:solidFill>
                  <a:schemeClr val="bg1"/>
                </a:solidFill>
                <a:latin typeface="微软雅黑" pitchFamily="34" charset="-122"/>
                <a:ea typeface="微软雅黑" pitchFamily="34" charset="-122"/>
              </a:rPr>
              <a:t>9</a:t>
            </a:r>
            <a:r>
              <a:rPr lang="zh-CN" altLang="en-US" sz="1600" b="1" dirty="0">
                <a:solidFill>
                  <a:schemeClr val="bg1"/>
                </a:solidFill>
                <a:latin typeface="微软雅黑" pitchFamily="34" charset="-122"/>
                <a:ea typeface="微软雅黑" pitchFamily="34" charset="-122"/>
              </a:rPr>
              <a:t>月</a:t>
            </a:r>
            <a:r>
              <a:rPr lang="en-US" altLang="zh-CN" sz="1600" b="1" dirty="0">
                <a:solidFill>
                  <a:schemeClr val="bg1"/>
                </a:solidFill>
                <a:latin typeface="微软雅黑" pitchFamily="34" charset="-122"/>
                <a:ea typeface="微软雅黑" pitchFamily="34" charset="-122"/>
              </a:rPr>
              <a:t>9</a:t>
            </a:r>
            <a:r>
              <a:rPr lang="zh-CN" altLang="en-US" sz="1600" b="1" dirty="0">
                <a:solidFill>
                  <a:schemeClr val="bg1"/>
                </a:solidFill>
                <a:latin typeface="微软雅黑" pitchFamily="34" charset="-122"/>
                <a:ea typeface="微软雅黑" pitchFamily="34" charset="-122"/>
              </a:rPr>
              <a:t>日</a:t>
            </a:r>
          </a:p>
        </p:txBody>
      </p:sp>
      <p:sp>
        <p:nvSpPr>
          <p:cNvPr id="9" name="矩形 8"/>
          <p:cNvSpPr/>
          <p:nvPr/>
        </p:nvSpPr>
        <p:spPr>
          <a:xfrm>
            <a:off x="1691680" y="1635646"/>
            <a:ext cx="7186016" cy="2069284"/>
          </a:xfrm>
          <a:prstGeom prst="rect">
            <a:avLst/>
          </a:prstGeom>
        </p:spPr>
        <p:txBody>
          <a:bodyPr wrap="square">
            <a:spAutoFit/>
          </a:bodyPr>
          <a:lstStyle/>
          <a:p>
            <a:pPr algn="r">
              <a:lnSpc>
                <a:spcPct val="150000"/>
              </a:lnSpc>
            </a:pPr>
            <a:r>
              <a:rPr lang="zh-CN" altLang="en-US" sz="4800" b="1" dirty="0">
                <a:solidFill>
                  <a:schemeClr val="bg1"/>
                </a:solidFill>
                <a:latin typeface="方正萤雪简体" panose="02000000000000000000" pitchFamily="2" charset="-122"/>
                <a:ea typeface="方正萤雪简体" panose="02000000000000000000" pitchFamily="2" charset="-122"/>
              </a:rPr>
              <a:t>不忘峥嵘，星燃华夏</a:t>
            </a:r>
            <a:endParaRPr lang="en-US" altLang="zh-CN" sz="4800" b="1" dirty="0">
              <a:solidFill>
                <a:schemeClr val="bg1"/>
              </a:solidFill>
              <a:latin typeface="方正萤雪简体" panose="02000000000000000000" pitchFamily="2" charset="-122"/>
              <a:ea typeface="方正萤雪简体" panose="02000000000000000000" pitchFamily="2" charset="-122"/>
            </a:endParaRPr>
          </a:p>
          <a:p>
            <a:pPr algn="r">
              <a:lnSpc>
                <a:spcPct val="150000"/>
              </a:lnSpc>
            </a:pPr>
            <a:r>
              <a:rPr lang="en-US" altLang="zh-CN" sz="2000" b="1" dirty="0">
                <a:solidFill>
                  <a:schemeClr val="bg1"/>
                </a:solidFill>
                <a:latin typeface="方正萤雪简体" panose="02000000000000000000" pitchFamily="2" charset="-122"/>
                <a:ea typeface="方正萤雪简体" panose="02000000000000000000" pitchFamily="2" charset="-122"/>
              </a:rPr>
              <a:t>——</a:t>
            </a:r>
            <a:r>
              <a:rPr lang="zh-CN" altLang="en-US" sz="2000" b="1" dirty="0">
                <a:solidFill>
                  <a:schemeClr val="bg1"/>
                </a:solidFill>
                <a:latin typeface="方正萤雪简体" panose="02000000000000000000" pitchFamily="2" charset="-122"/>
                <a:ea typeface="方正萤雪简体" panose="02000000000000000000" pitchFamily="2" charset="-122"/>
              </a:rPr>
              <a:t>暑期社会实践重点团队申报</a:t>
            </a:r>
            <a:endParaRPr lang="en-US" altLang="zh-CN" sz="2000" b="1" dirty="0">
              <a:solidFill>
                <a:schemeClr val="bg1"/>
              </a:solidFill>
              <a:latin typeface="方正萤雪简体" panose="02000000000000000000" pitchFamily="2" charset="-122"/>
              <a:ea typeface="方正萤雪简体" panose="02000000000000000000" pitchFamily="2" charset="-122"/>
            </a:endParaRPr>
          </a:p>
          <a:p>
            <a:pPr algn="r">
              <a:lnSpc>
                <a:spcPct val="150000"/>
              </a:lnSpc>
            </a:pPr>
            <a:r>
              <a:rPr lang="zh-CN" altLang="en-US" sz="2000" b="1" dirty="0">
                <a:solidFill>
                  <a:schemeClr val="bg1"/>
                </a:solidFill>
                <a:latin typeface="方正萤雪简体" panose="02000000000000000000" pitchFamily="2" charset="-122"/>
                <a:ea typeface="方正萤雪简体" panose="02000000000000000000" pitchFamily="2" charset="-122"/>
              </a:rPr>
              <a:t>汇报人：安禹堃</a:t>
            </a:r>
            <a:endParaRPr lang="en-US" altLang="zh-CN" sz="2000" b="1" dirty="0">
              <a:solidFill>
                <a:schemeClr val="bg1"/>
              </a:solidFill>
              <a:latin typeface="方正萤雪简体" panose="02000000000000000000" pitchFamily="2" charset="-122"/>
              <a:ea typeface="方正萤雪简体" panose="02000000000000000000" pitchFamily="2" charset="-122"/>
            </a:endParaRPr>
          </a:p>
        </p:txBody>
      </p:sp>
    </p:spTree>
    <p:extLst>
      <p:ext uri="{BB962C8B-B14F-4D97-AF65-F5344CB8AC3E}">
        <p14:creationId xmlns:p14="http://schemas.microsoft.com/office/powerpoint/2010/main" val="3656369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p>
        </p:txBody>
      </p:sp>
      <p:pic>
        <p:nvPicPr>
          <p:cNvPr id="5" name="Picture 8" descr="D:\康凯\进行中\北理工\new ppt\导图\内页part\3.png"/>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sp>
        <p:nvSpPr>
          <p:cNvPr id="4" name="文本框 3">
            <a:extLst>
              <a:ext uri="{FF2B5EF4-FFF2-40B4-BE49-F238E27FC236}">
                <a16:creationId xmlns:a16="http://schemas.microsoft.com/office/drawing/2014/main" id="{7BA582CB-2CB4-4822-8F0C-0E47E87E42B1}"/>
              </a:ext>
            </a:extLst>
          </p:cNvPr>
          <p:cNvSpPr txBox="1"/>
          <p:nvPr/>
        </p:nvSpPr>
        <p:spPr bwMode="auto">
          <a:xfrm>
            <a:off x="342634" y="3905097"/>
            <a:ext cx="2457938" cy="30777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400" dirty="0"/>
              <a:t>香山革命纪念馆的互动屏幕</a:t>
            </a:r>
          </a:p>
        </p:txBody>
      </p:sp>
      <p:sp>
        <p:nvSpPr>
          <p:cNvPr id="10" name="文本框 9">
            <a:extLst>
              <a:ext uri="{FF2B5EF4-FFF2-40B4-BE49-F238E27FC236}">
                <a16:creationId xmlns:a16="http://schemas.microsoft.com/office/drawing/2014/main" id="{BA257C26-CCF6-4B3F-BFE8-EA7CF8DEFECE}"/>
              </a:ext>
            </a:extLst>
          </p:cNvPr>
          <p:cNvSpPr txBox="1"/>
          <p:nvPr/>
        </p:nvSpPr>
        <p:spPr bwMode="auto">
          <a:xfrm>
            <a:off x="3219547" y="4174599"/>
            <a:ext cx="2457938" cy="246221"/>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000" dirty="0"/>
              <a:t>中法大学旧址的多媒体展厅</a:t>
            </a:r>
          </a:p>
        </p:txBody>
      </p:sp>
      <p:sp>
        <p:nvSpPr>
          <p:cNvPr id="17" name="文本框 16">
            <a:extLst>
              <a:ext uri="{FF2B5EF4-FFF2-40B4-BE49-F238E27FC236}">
                <a16:creationId xmlns:a16="http://schemas.microsoft.com/office/drawing/2014/main" id="{8CF51604-2F7A-4484-B22B-D8743B465801}"/>
              </a:ext>
            </a:extLst>
          </p:cNvPr>
          <p:cNvSpPr txBox="1"/>
          <p:nvPr/>
        </p:nvSpPr>
        <p:spPr bwMode="auto">
          <a:xfrm>
            <a:off x="2998079" y="2341097"/>
            <a:ext cx="2829835" cy="253916"/>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050" dirty="0"/>
              <a:t>团队参观京报馆并与小小志愿者讲解员合影</a:t>
            </a:r>
          </a:p>
        </p:txBody>
      </p:sp>
      <p:sp>
        <p:nvSpPr>
          <p:cNvPr id="2" name="文本框 1">
            <a:extLst>
              <a:ext uri="{FF2B5EF4-FFF2-40B4-BE49-F238E27FC236}">
                <a16:creationId xmlns:a16="http://schemas.microsoft.com/office/drawing/2014/main" id="{0A7F4A63-BC4C-4CEE-BCE5-4806AE175AA4}"/>
              </a:ext>
            </a:extLst>
          </p:cNvPr>
          <p:cNvSpPr txBox="1"/>
          <p:nvPr/>
        </p:nvSpPr>
        <p:spPr bwMode="auto">
          <a:xfrm>
            <a:off x="6013863" y="2408403"/>
            <a:ext cx="2880712" cy="261610"/>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50" i="0" u="none" strike="noStrike" cap="none" normalizeH="0" baseline="0" dirty="0">
                <a:ln>
                  <a:noFill/>
                </a:ln>
                <a:solidFill>
                  <a:schemeClr val="tx1"/>
                </a:solidFill>
                <a:latin typeface="华文中宋" panose="02010600040101010101" pitchFamily="2" charset="-122"/>
                <a:ea typeface="华文中宋" panose="02010600040101010101" pitchFamily="2" charset="-122"/>
              </a:rPr>
              <a:t>团队成员于北京香山革命纪念馆前合影</a:t>
            </a:r>
          </a:p>
        </p:txBody>
      </p:sp>
      <p:pic>
        <p:nvPicPr>
          <p:cNvPr id="7" name="图片 6">
            <a:extLst>
              <a:ext uri="{FF2B5EF4-FFF2-40B4-BE49-F238E27FC236}">
                <a16:creationId xmlns:a16="http://schemas.microsoft.com/office/drawing/2014/main" id="{65406841-76EF-FC79-D169-8AAB5E1E0C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007" y="722680"/>
            <a:ext cx="2163980" cy="1622986"/>
          </a:xfrm>
          <a:prstGeom prst="rect">
            <a:avLst/>
          </a:prstGeom>
        </p:spPr>
      </p:pic>
      <p:pic>
        <p:nvPicPr>
          <p:cNvPr id="11" name="图片 10">
            <a:extLst>
              <a:ext uri="{FF2B5EF4-FFF2-40B4-BE49-F238E27FC236}">
                <a16:creationId xmlns:a16="http://schemas.microsoft.com/office/drawing/2014/main" id="{17D3908D-87DF-29F2-246D-149FCC2513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825" y="860227"/>
            <a:ext cx="1649557" cy="2931790"/>
          </a:xfrm>
          <a:prstGeom prst="rect">
            <a:avLst/>
          </a:prstGeom>
        </p:spPr>
      </p:pic>
      <p:pic>
        <p:nvPicPr>
          <p:cNvPr id="13" name="图片 12">
            <a:extLst>
              <a:ext uri="{FF2B5EF4-FFF2-40B4-BE49-F238E27FC236}">
                <a16:creationId xmlns:a16="http://schemas.microsoft.com/office/drawing/2014/main" id="{C26FD799-6104-317F-5999-01595BA331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2343" y="722680"/>
            <a:ext cx="2243752" cy="1682814"/>
          </a:xfrm>
          <a:prstGeom prst="rect">
            <a:avLst/>
          </a:prstGeom>
        </p:spPr>
      </p:pic>
      <p:pic>
        <p:nvPicPr>
          <p:cNvPr id="19" name="图片 18">
            <a:extLst>
              <a:ext uri="{FF2B5EF4-FFF2-40B4-BE49-F238E27FC236}">
                <a16:creationId xmlns:a16="http://schemas.microsoft.com/office/drawing/2014/main" id="{FF62B058-621F-68B3-717E-DFFF6C0DC3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9547" y="2725022"/>
            <a:ext cx="2481986" cy="1396118"/>
          </a:xfrm>
          <a:prstGeom prst="rect">
            <a:avLst/>
          </a:prstGeom>
        </p:spPr>
      </p:pic>
      <p:pic>
        <p:nvPicPr>
          <p:cNvPr id="20" name="图片 19">
            <a:extLst>
              <a:ext uri="{FF2B5EF4-FFF2-40B4-BE49-F238E27FC236}">
                <a16:creationId xmlns:a16="http://schemas.microsoft.com/office/drawing/2014/main" id="{7ABAC605-DF93-C4D1-44C1-3CBB121E7F3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7449" y="2707229"/>
            <a:ext cx="2102599" cy="1576949"/>
          </a:xfrm>
          <a:prstGeom prst="rect">
            <a:avLst/>
          </a:prstGeom>
          <a:noFill/>
          <a:ln>
            <a:noFill/>
          </a:ln>
        </p:spPr>
      </p:pic>
      <p:sp>
        <p:nvSpPr>
          <p:cNvPr id="21" name="文本框 20">
            <a:extLst>
              <a:ext uri="{FF2B5EF4-FFF2-40B4-BE49-F238E27FC236}">
                <a16:creationId xmlns:a16="http://schemas.microsoft.com/office/drawing/2014/main" id="{FB52A533-F38B-E365-DF5C-85FBCE20B143}"/>
              </a:ext>
            </a:extLst>
          </p:cNvPr>
          <p:cNvSpPr txBox="1"/>
          <p:nvPr/>
        </p:nvSpPr>
        <p:spPr bwMode="auto">
          <a:xfrm>
            <a:off x="6225250" y="4362929"/>
            <a:ext cx="2457938" cy="246221"/>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000" dirty="0"/>
              <a:t>团队成员在北大红楼进行调研</a:t>
            </a:r>
          </a:p>
        </p:txBody>
      </p:sp>
    </p:spTree>
    <p:extLst>
      <p:ext uri="{BB962C8B-B14F-4D97-AF65-F5344CB8AC3E}">
        <p14:creationId xmlns:p14="http://schemas.microsoft.com/office/powerpoint/2010/main" val="2055846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p>
        </p:txBody>
      </p:sp>
      <p:pic>
        <p:nvPicPr>
          <p:cNvPr id="5" name="Picture 8" descr="D:\康凯\进行中\北理工\new ppt\导图\内页part\3.png"/>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sp>
        <p:nvSpPr>
          <p:cNvPr id="12" name="文本框 11">
            <a:extLst>
              <a:ext uri="{FF2B5EF4-FFF2-40B4-BE49-F238E27FC236}">
                <a16:creationId xmlns:a16="http://schemas.microsoft.com/office/drawing/2014/main" id="{3D922C14-B9EB-4D74-91A6-93B8DDD6380E}"/>
              </a:ext>
            </a:extLst>
          </p:cNvPr>
          <p:cNvSpPr txBox="1"/>
          <p:nvPr/>
        </p:nvSpPr>
        <p:spPr bwMode="auto">
          <a:xfrm>
            <a:off x="5407184" y="3912486"/>
            <a:ext cx="2736304" cy="43088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CN" altLang="en-US" sz="11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在京报馆聆听“小小讲解员”为我们介绍邵飘萍生平</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1797744A-12E5-44B4-9A0A-269253665E52}"/>
              </a:ext>
            </a:extLst>
          </p:cNvPr>
          <p:cNvSpPr txBox="1"/>
          <p:nvPr/>
        </p:nvSpPr>
        <p:spPr bwMode="auto">
          <a:xfrm>
            <a:off x="600642" y="3727820"/>
            <a:ext cx="3471291" cy="400110"/>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香山革命纪念馆展出的在开国大典当天</a:t>
            </a:r>
            <a:r>
              <a:rPr lang="zh-CN" altLang="en-US" sz="1000">
                <a:solidFill>
                  <a:schemeClr val="tx1"/>
                </a:solidFill>
                <a:latin typeface="微软雅黑" panose="020B0503020204020204" pitchFamily="34" charset="-122"/>
                <a:ea typeface="微软雅黑" panose="020B0503020204020204" pitchFamily="34" charset="-122"/>
              </a:rPr>
              <a:t>升起的五星红旗</a:t>
            </a:r>
            <a:r>
              <a:rPr lang="zh-CN" altLang="en-US" sz="1000" dirty="0">
                <a:solidFill>
                  <a:schemeClr val="tx1"/>
                </a:solidFill>
                <a:latin typeface="微软雅黑" panose="020B0503020204020204" pitchFamily="34" charset="-122"/>
                <a:ea typeface="微软雅黑" panose="020B0503020204020204" pitchFamily="34" charset="-122"/>
              </a:rPr>
              <a:t>和天安门城楼上悬挂的红灯笼</a:t>
            </a:r>
          </a:p>
        </p:txBody>
      </p:sp>
      <p:pic>
        <p:nvPicPr>
          <p:cNvPr id="3" name="图片 2">
            <a:extLst>
              <a:ext uri="{FF2B5EF4-FFF2-40B4-BE49-F238E27FC236}">
                <a16:creationId xmlns:a16="http://schemas.microsoft.com/office/drawing/2014/main" id="{B730474B-9BD7-34D5-2837-A06B7DF75DC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69" r="12201"/>
          <a:stretch/>
        </p:blipFill>
        <p:spPr>
          <a:xfrm>
            <a:off x="251520" y="1605607"/>
            <a:ext cx="2642093" cy="1829575"/>
          </a:xfrm>
          <a:prstGeom prst="rect">
            <a:avLst/>
          </a:prstGeom>
        </p:spPr>
      </p:pic>
      <p:pic>
        <p:nvPicPr>
          <p:cNvPr id="7" name="图片 6">
            <a:extLst>
              <a:ext uri="{FF2B5EF4-FFF2-40B4-BE49-F238E27FC236}">
                <a16:creationId xmlns:a16="http://schemas.microsoft.com/office/drawing/2014/main" id="{9947B586-D633-67AC-993C-7EA0FF8870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2455"/>
          <a:stretch/>
        </p:blipFill>
        <p:spPr>
          <a:xfrm>
            <a:off x="3006000" y="1347614"/>
            <a:ext cx="1456121" cy="2266249"/>
          </a:xfrm>
          <a:prstGeom prst="rect">
            <a:avLst/>
          </a:prstGeom>
        </p:spPr>
      </p:pic>
      <p:pic>
        <p:nvPicPr>
          <p:cNvPr id="10" name="图片 9">
            <a:extLst>
              <a:ext uri="{FF2B5EF4-FFF2-40B4-BE49-F238E27FC236}">
                <a16:creationId xmlns:a16="http://schemas.microsoft.com/office/drawing/2014/main" id="{8C0B1315-F5E3-A8CB-6E4A-AB3011B5E1F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23" t="10180" r="10616"/>
          <a:stretch/>
        </p:blipFill>
        <p:spPr>
          <a:xfrm>
            <a:off x="5007314" y="1203598"/>
            <a:ext cx="3536044" cy="2539152"/>
          </a:xfrm>
          <a:prstGeom prst="rect">
            <a:avLst/>
          </a:prstGeom>
        </p:spPr>
      </p:pic>
    </p:spTree>
    <p:extLst>
      <p:ext uri="{BB962C8B-B14F-4D97-AF65-F5344CB8AC3E}">
        <p14:creationId xmlns:p14="http://schemas.microsoft.com/office/powerpoint/2010/main" val="285261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571604" y="123478"/>
            <a:ext cx="71768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游客访谈：参观目的</a:t>
            </a:r>
          </a:p>
        </p:txBody>
      </p:sp>
      <p:pic>
        <p:nvPicPr>
          <p:cNvPr id="5" name="Picture 8" descr="D:\康凯\进行中\北理工\new ppt\导图\内页part\3.png"/>
          <p:cNvPicPr>
            <a:picLocks noChangeAspect="1" noChangeArrowheads="1"/>
          </p:cNvPicPr>
          <p:nvPr/>
        </p:nvPicPr>
        <p:blipFill>
          <a:blip r:embed="rId3" cstate="print"/>
          <a:stretch>
            <a:fillRect/>
          </a:stretch>
        </p:blipFill>
        <p:spPr bwMode="auto">
          <a:xfrm>
            <a:off x="600643" y="93427"/>
            <a:ext cx="877751" cy="499831"/>
          </a:xfrm>
          <a:prstGeom prst="rect">
            <a:avLst/>
          </a:prstGeom>
          <a:noFill/>
        </p:spPr>
      </p:pic>
      <p:sp>
        <p:nvSpPr>
          <p:cNvPr id="13" name="文本框 12">
            <a:extLst>
              <a:ext uri="{FF2B5EF4-FFF2-40B4-BE49-F238E27FC236}">
                <a16:creationId xmlns:a16="http://schemas.microsoft.com/office/drawing/2014/main" id="{B0FBF434-B991-4F9A-A577-6A194AD951CB}"/>
              </a:ext>
            </a:extLst>
          </p:cNvPr>
          <p:cNvSpPr txBox="1"/>
          <p:nvPr/>
        </p:nvSpPr>
        <p:spPr bwMode="auto">
          <a:xfrm>
            <a:off x="3999029" y="911002"/>
            <a:ext cx="4749435" cy="1023742"/>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希望能够带孩子出来玩玩</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居住的地方距离场馆较近</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作为</a:t>
            </a:r>
            <a:r>
              <a:rPr lang="zh-CN" altLang="en-US" sz="1400" b="1" dirty="0">
                <a:solidFill>
                  <a:srgbClr val="C00000"/>
                </a:solidFill>
                <a:latin typeface="微软雅黑" panose="020B0503020204020204" pitchFamily="34" charset="-122"/>
                <a:ea typeface="微软雅黑" panose="020B0503020204020204" pitchFamily="34" charset="-122"/>
              </a:rPr>
              <a:t>党员</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，会有意识地培养孩子的价值观念</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F3BA977-1972-4F43-81AA-741072F68F4D}"/>
              </a:ext>
            </a:extLst>
          </p:cNvPr>
          <p:cNvSpPr txBox="1"/>
          <p:nvPr/>
        </p:nvSpPr>
        <p:spPr bwMode="auto">
          <a:xfrm>
            <a:off x="3814671" y="2047949"/>
            <a:ext cx="4801122" cy="307777"/>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ctr"/>
            <a:r>
              <a:rPr lang="zh-CN" altLang="en-US" sz="1400" i="1" dirty="0"/>
              <a:t>一家三口前来参观，父母都是北京大学毕业的中共党员</a:t>
            </a:r>
          </a:p>
        </p:txBody>
      </p:sp>
      <p:sp>
        <p:nvSpPr>
          <p:cNvPr id="12" name="文本框 11">
            <a:extLst>
              <a:ext uri="{FF2B5EF4-FFF2-40B4-BE49-F238E27FC236}">
                <a16:creationId xmlns:a16="http://schemas.microsoft.com/office/drawing/2014/main" id="{74D5319B-A1CA-4F44-9571-A66112D63237}"/>
              </a:ext>
            </a:extLst>
          </p:cNvPr>
          <p:cNvSpPr txBox="1"/>
          <p:nvPr/>
        </p:nvSpPr>
        <p:spPr bwMode="auto">
          <a:xfrm>
            <a:off x="2699300" y="4616401"/>
            <a:ext cx="5361485" cy="338554"/>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ctr">
              <a:defRPr sz="1600" i="1">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一对父子，父亲是党员，孩子即将上初二</a:t>
            </a:r>
          </a:p>
        </p:txBody>
      </p:sp>
      <p:sp>
        <p:nvSpPr>
          <p:cNvPr id="11" name="文本框 10">
            <a:extLst>
              <a:ext uri="{FF2B5EF4-FFF2-40B4-BE49-F238E27FC236}">
                <a16:creationId xmlns:a16="http://schemas.microsoft.com/office/drawing/2014/main" id="{0F7D3A99-C4B6-4AD4-A719-7D1D42F4187D}"/>
              </a:ext>
            </a:extLst>
          </p:cNvPr>
          <p:cNvSpPr txBox="1"/>
          <p:nvPr/>
        </p:nvSpPr>
        <p:spPr bwMode="auto">
          <a:xfrm>
            <a:off x="496667" y="2759568"/>
            <a:ext cx="4604773" cy="1670073"/>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作为</a:t>
            </a:r>
            <a:r>
              <a:rPr lang="zh-CN" altLang="en-US" sz="1400" b="1" dirty="0">
                <a:solidFill>
                  <a:srgbClr val="C00000"/>
                </a:solidFill>
                <a:latin typeface="微软雅黑" panose="020B0503020204020204" pitchFamily="34" charset="-122"/>
                <a:ea typeface="微软雅黑" panose="020B0503020204020204" pitchFamily="34" charset="-122"/>
              </a:rPr>
              <a:t>党员</a:t>
            </a:r>
            <a:r>
              <a:rPr lang="zh-CN" altLang="en-US" sz="1400" dirty="0">
                <a:solidFill>
                  <a:schemeClr val="tx1"/>
                </a:solidFill>
                <a:latin typeface="微软雅黑" panose="020B0503020204020204" pitchFamily="34" charset="-122"/>
                <a:ea typeface="微软雅黑" panose="020B0503020204020204" pitchFamily="34" charset="-122"/>
              </a:rPr>
              <a:t>，对这段历史有一定的了解，能够在没有讲解员的情况下为孩子进行讲解</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孩子马上要开始</a:t>
            </a:r>
            <a:r>
              <a:rPr lang="zh-CN" altLang="en-US" sz="1400" b="1" dirty="0">
                <a:solidFill>
                  <a:srgbClr val="C00000"/>
                </a:solidFill>
                <a:latin typeface="微软雅黑" panose="020B0503020204020204" pitchFamily="34" charset="-122"/>
                <a:ea typeface="微软雅黑" panose="020B0503020204020204" pitchFamily="34" charset="-122"/>
              </a:rPr>
              <a:t>学习历史</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，预习的同时培养孩子对历史的兴趣</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现在的孩子应该多去</a:t>
            </a:r>
            <a:r>
              <a:rPr lang="zh-CN" altLang="en-US" sz="1400" b="1" dirty="0">
                <a:solidFill>
                  <a:srgbClr val="C00000"/>
                </a:solidFill>
                <a:latin typeface="微软雅黑" panose="020B0503020204020204" pitchFamily="34" charset="-122"/>
                <a:ea typeface="微软雅黑" panose="020B0503020204020204" pitchFamily="34" charset="-122"/>
              </a:rPr>
              <a:t>了解这段历史</a:t>
            </a:r>
          </a:p>
        </p:txBody>
      </p:sp>
      <p:pic>
        <p:nvPicPr>
          <p:cNvPr id="4" name="图片 3">
            <a:extLst>
              <a:ext uri="{FF2B5EF4-FFF2-40B4-BE49-F238E27FC236}">
                <a16:creationId xmlns:a16="http://schemas.microsoft.com/office/drawing/2014/main" id="{5AEF1804-60D7-9189-71B0-97E8F2009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207" y="762934"/>
            <a:ext cx="3362498" cy="1886989"/>
          </a:xfrm>
          <a:prstGeom prst="rect">
            <a:avLst/>
          </a:prstGeom>
        </p:spPr>
      </p:pic>
      <p:pic>
        <p:nvPicPr>
          <p:cNvPr id="7" name="图片 6">
            <a:extLst>
              <a:ext uri="{FF2B5EF4-FFF2-40B4-BE49-F238E27FC236}">
                <a16:creationId xmlns:a16="http://schemas.microsoft.com/office/drawing/2014/main" id="{4EE94762-F4F2-2D05-0DA9-DA3CA84DE9B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0034" y="2649923"/>
            <a:ext cx="3362498" cy="1889226"/>
          </a:xfrm>
          <a:prstGeom prst="rect">
            <a:avLst/>
          </a:prstGeom>
          <a:noFill/>
          <a:ln>
            <a:noFill/>
          </a:ln>
        </p:spPr>
      </p:pic>
    </p:spTree>
    <p:extLst>
      <p:ext uri="{BB962C8B-B14F-4D97-AF65-F5344CB8AC3E}">
        <p14:creationId xmlns:p14="http://schemas.microsoft.com/office/powerpoint/2010/main" val="3438954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2"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66E7DF-2360-4BB4-BED5-F2F20A82EEFD}"/>
              </a:ext>
            </a:extLst>
          </p:cNvPr>
          <p:cNvSpPr/>
          <p:nvPr/>
        </p:nvSpPr>
        <p:spPr>
          <a:xfrm>
            <a:off x="1571604" y="123478"/>
            <a:ext cx="753690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实地走访</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馆长访谈：馆方所采取的的措施</a:t>
            </a:r>
          </a:p>
        </p:txBody>
      </p:sp>
      <p:pic>
        <p:nvPicPr>
          <p:cNvPr id="8" name="Picture 8" descr="D:\康凯\进行中\北理工\new ppt\导图\内页part\3.png">
            <a:extLst>
              <a:ext uri="{FF2B5EF4-FFF2-40B4-BE49-F238E27FC236}">
                <a16:creationId xmlns:a16="http://schemas.microsoft.com/office/drawing/2014/main" id="{90F35C81-5C98-4DF8-8C01-3DB4B9A24C56}"/>
              </a:ext>
            </a:extLst>
          </p:cNvPr>
          <p:cNvPicPr>
            <a:picLocks noChangeAspect="1" noChangeArrowheads="1"/>
          </p:cNvPicPr>
          <p:nvPr/>
        </p:nvPicPr>
        <p:blipFill>
          <a:blip r:embed="rId2" cstate="print"/>
          <a:stretch>
            <a:fillRect/>
          </a:stretch>
        </p:blipFill>
        <p:spPr bwMode="auto">
          <a:xfrm>
            <a:off x="600643" y="93427"/>
            <a:ext cx="877751" cy="499831"/>
          </a:xfrm>
          <a:prstGeom prst="rect">
            <a:avLst/>
          </a:prstGeom>
          <a:noFill/>
        </p:spPr>
      </p:pic>
      <p:sp>
        <p:nvSpPr>
          <p:cNvPr id="11" name="文本框 10">
            <a:extLst>
              <a:ext uri="{FF2B5EF4-FFF2-40B4-BE49-F238E27FC236}">
                <a16:creationId xmlns:a16="http://schemas.microsoft.com/office/drawing/2014/main" id="{304A1667-8502-4B8C-B08F-77245E53EBE8}"/>
              </a:ext>
            </a:extLst>
          </p:cNvPr>
          <p:cNvSpPr txBox="1"/>
          <p:nvPr/>
        </p:nvSpPr>
        <p:spPr bwMode="auto">
          <a:xfrm>
            <a:off x="4685467" y="1275606"/>
            <a:ext cx="3780366" cy="296273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lang="zh-CN" altLang="en-US" sz="1400" dirty="0">
                <a:solidFill>
                  <a:schemeClr val="tx1"/>
                </a:solidFill>
                <a:latin typeface="微软雅黑" pitchFamily="34" charset="-122"/>
                <a:ea typeface="微软雅黑" pitchFamily="34" charset="-122"/>
              </a:rPr>
              <a:t>纪念馆每周四会</a:t>
            </a:r>
            <a:r>
              <a:rPr lang="zh-CN" altLang="en-US" sz="1400" b="1" dirty="0">
                <a:solidFill>
                  <a:srgbClr val="C00000"/>
                </a:solidFill>
                <a:latin typeface="微软雅黑" pitchFamily="34" charset="-122"/>
                <a:ea typeface="微软雅黑" pitchFamily="34" charset="-122"/>
              </a:rPr>
              <a:t>提供免费的讲解服务</a:t>
            </a:r>
            <a:endParaRPr lang="en-US" altLang="zh-CN" sz="1400" b="1" dirty="0">
              <a:solidFill>
                <a:srgbClr val="C00000"/>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提供</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大量的志愿活动</a:t>
            </a:r>
            <a:r>
              <a:rPr kumimoji="0" lang="zh-CN" altLang="en-US" sz="1400" i="0" u="none" strike="noStrike" cap="none" normalizeH="0" baseline="0" dirty="0">
                <a:ln>
                  <a:noFill/>
                </a:ln>
                <a:solidFill>
                  <a:schemeClr val="tx1"/>
                </a:solidFill>
                <a:latin typeface="微软雅黑" pitchFamily="34" charset="-122"/>
                <a:ea typeface="微软雅黑" pitchFamily="34" charset="-122"/>
              </a:rPr>
              <a:t>供社会各界人士进行参与</a:t>
            </a:r>
            <a:endParaRPr kumimoji="0" lang="en-US" altLang="zh-CN" sz="1400" i="0" u="none" strike="noStrike" cap="none" normalizeH="0" baseline="0" dirty="0">
              <a:ln>
                <a:noFill/>
              </a:ln>
              <a:solidFill>
                <a:schemeClr val="tx1"/>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重视</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线上宣传</a:t>
            </a:r>
            <a:r>
              <a:rPr kumimoji="0" lang="zh-CN" altLang="en-US" sz="1400" i="0" u="none" strike="noStrike" cap="none" normalizeH="0" baseline="0" dirty="0">
                <a:ln>
                  <a:noFill/>
                </a:ln>
                <a:solidFill>
                  <a:schemeClr val="tx1"/>
                </a:solidFill>
                <a:latin typeface="微软雅黑" pitchFamily="34" charset="-122"/>
                <a:ea typeface="微软雅黑" pitchFamily="34" charset="-122"/>
              </a:rPr>
              <a:t>，设立专门的“香山革命纪念馆网络编辑部”</a:t>
            </a:r>
            <a:endParaRPr kumimoji="0" lang="en-US" altLang="zh-CN" sz="1400" i="0" u="none" strike="noStrike" cap="none" normalizeH="0" baseline="0" dirty="0">
              <a:ln>
                <a:noFill/>
              </a:ln>
              <a:solidFill>
                <a:schemeClr val="tx1"/>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在抖音、快手、今日头条等各大视频网站上进行线上直播，带领观众</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“云逛展”</a:t>
            </a:r>
            <a:endParaRPr kumimoji="0" lang="en-US" altLang="zh-CN" sz="1400" b="1" i="0" u="none" strike="noStrike" cap="none" normalizeH="0" baseline="0" dirty="0">
              <a:ln>
                <a:noFill/>
              </a:ln>
              <a:solidFill>
                <a:srgbClr val="C00000"/>
              </a:solidFill>
              <a:latin typeface="微软雅黑" pitchFamily="34" charset="-122"/>
              <a:ea typeface="微软雅黑" pitchFamily="34" charset="-122"/>
            </a:endParaRPr>
          </a:p>
          <a:p>
            <a:pPr marL="285750" marR="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pPr>
            <a:r>
              <a:rPr kumimoji="0" lang="zh-CN" altLang="en-US" sz="1400" i="0" u="none" strike="noStrike" cap="none" normalizeH="0" baseline="0" dirty="0">
                <a:ln>
                  <a:noFill/>
                </a:ln>
                <a:solidFill>
                  <a:schemeClr val="tx1"/>
                </a:solidFill>
                <a:latin typeface="微软雅黑" pitchFamily="34" charset="-122"/>
                <a:ea typeface="微软雅黑" pitchFamily="34" charset="-122"/>
              </a:rPr>
              <a:t>香山革命纪念馆官网还推出了</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“虚拟展馆”</a:t>
            </a:r>
            <a:r>
              <a:rPr kumimoji="0" lang="zh-CN" altLang="en-US" sz="1400" i="0" u="none" strike="noStrike" cap="none" normalizeH="0" baseline="0" dirty="0">
                <a:ln>
                  <a:noFill/>
                </a:ln>
                <a:solidFill>
                  <a:schemeClr val="tx1"/>
                </a:solidFill>
                <a:latin typeface="微软雅黑" pitchFamily="34" charset="-122"/>
                <a:ea typeface="微软雅黑" pitchFamily="34" charset="-122"/>
              </a:rPr>
              <a:t>界面，观众可进入数字展厅进行</a:t>
            </a:r>
            <a:r>
              <a:rPr kumimoji="0" lang="zh-CN" altLang="en-US" sz="1400" b="1" i="0" u="none" strike="noStrike" cap="none" normalizeH="0" baseline="0" dirty="0">
                <a:ln>
                  <a:noFill/>
                </a:ln>
                <a:solidFill>
                  <a:srgbClr val="C00000"/>
                </a:solidFill>
                <a:latin typeface="微软雅黑" pitchFamily="34" charset="-122"/>
                <a:ea typeface="微软雅黑" pitchFamily="34" charset="-122"/>
              </a:rPr>
              <a:t>线上参观</a:t>
            </a:r>
            <a:endParaRPr kumimoji="0" lang="en-US" altLang="zh-CN" sz="1400" b="1" i="0" u="none" strike="noStrike" cap="none" normalizeH="0" baseline="0" dirty="0">
              <a:ln>
                <a:noFill/>
              </a:ln>
              <a:solidFill>
                <a:srgbClr val="C00000"/>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A2D703CA-C09B-C358-E985-7F71F943B4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146" y="1448812"/>
            <a:ext cx="3996389" cy="2245876"/>
          </a:xfrm>
          <a:prstGeom prst="rect">
            <a:avLst/>
          </a:prstGeom>
          <a:noFill/>
          <a:ln>
            <a:noFill/>
          </a:ln>
        </p:spPr>
      </p:pic>
      <p:sp>
        <p:nvSpPr>
          <p:cNvPr id="5" name="文本框 4">
            <a:extLst>
              <a:ext uri="{FF2B5EF4-FFF2-40B4-BE49-F238E27FC236}">
                <a16:creationId xmlns:a16="http://schemas.microsoft.com/office/drawing/2014/main" id="{7700B76F-9B78-24CD-531A-C229099193C1}"/>
              </a:ext>
            </a:extLst>
          </p:cNvPr>
          <p:cNvSpPr txBox="1"/>
          <p:nvPr/>
        </p:nvSpPr>
        <p:spPr bwMode="auto">
          <a:xfrm>
            <a:off x="554228" y="3809827"/>
            <a:ext cx="3812226"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algn="ctr" fontAlgn="base">
              <a:spcBef>
                <a:spcPct val="0"/>
              </a:spcBef>
              <a:spcAft>
                <a:spcPct val="0"/>
              </a:spcAft>
            </a:pPr>
            <a:r>
              <a:rPr kumimoji="0" lang="zh-CN" altLang="en-US" sz="1600" i="1" u="none" strike="noStrike" cap="none" normalizeH="0" baseline="0" dirty="0">
                <a:ln>
                  <a:noFill/>
                </a:ln>
                <a:solidFill>
                  <a:schemeClr val="tx1"/>
                </a:solidFill>
                <a:latin typeface="微软雅黑" pitchFamily="34" charset="-122"/>
                <a:ea typeface="微软雅黑" pitchFamily="34" charset="-122"/>
              </a:rPr>
              <a:t>香山革命纪念馆馆长  徐中煜先生</a:t>
            </a:r>
            <a:endParaRPr kumimoji="0" lang="zh-CN" altLang="en-US" sz="1600" i="0" u="none" strike="noStrike" cap="none" normalizeH="0" baseline="0" dirty="0">
              <a:ln>
                <a:noFill/>
              </a:ln>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243450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2396" y="267636"/>
            <a:ext cx="6362744" cy="584775"/>
          </a:xfrm>
          <a:prstGeom prst="rect">
            <a:avLst/>
          </a:prstGeom>
          <a:noFill/>
        </p:spPr>
        <p:txBody>
          <a:bodyPr wrap="square" rtlCol="0">
            <a:spAutoFit/>
          </a:bodyPr>
          <a:lstStyle/>
          <a:p>
            <a:r>
              <a:rPr lang="zh-CN" altLang="en-US" sz="1600" dirty="0">
                <a:solidFill>
                  <a:srgbClr val="8A1A1F"/>
                </a:solidFill>
                <a:latin typeface="微软雅黑" pitchFamily="34" charset="-122"/>
                <a:ea typeface="微软雅黑" pitchFamily="34" charset="-122"/>
              </a:rPr>
              <a:t>实践简介</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线上调研</a:t>
            </a:r>
            <a:r>
              <a:rPr lang="zh-CN" altLang="en-US" sz="1600" b="1" dirty="0">
                <a:solidFill>
                  <a:srgbClr val="8A1A1F"/>
                </a:solidFill>
                <a:latin typeface="微软雅黑" pitchFamily="34" charset="-122"/>
                <a:ea typeface="微软雅黑" pitchFamily="34" charset="-122"/>
              </a:rPr>
              <a:t>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实地走访  </a:t>
            </a:r>
            <a:r>
              <a:rPr lang="en-US" altLang="zh-CN" sz="1600" dirty="0">
                <a:solidFill>
                  <a:srgbClr val="8A1A1F"/>
                </a:solidFill>
                <a:latin typeface="微软雅黑" pitchFamily="34" charset="-122"/>
                <a:ea typeface="微软雅黑" pitchFamily="34" charset="-122"/>
              </a:rPr>
              <a:t>·         </a:t>
            </a:r>
            <a:r>
              <a:rPr lang="en-US" altLang="zh-CN" sz="1600" b="1" dirty="0">
                <a:solidFill>
                  <a:srgbClr val="8A1A1F"/>
                </a:solidFill>
                <a:latin typeface="微软雅黑" pitchFamily="34" charset="-122"/>
                <a:ea typeface="微软雅黑" pitchFamily="34" charset="-122"/>
              </a:rPr>
              <a:t>  </a:t>
            </a:r>
            <a:r>
              <a:rPr lang="zh-CN" altLang="en-US" sz="1600" b="1" dirty="0">
                <a:solidFill>
                  <a:srgbClr val="8A1A1F"/>
                </a:solidFill>
                <a:latin typeface="微软雅黑" pitchFamily="34" charset="-122"/>
                <a:ea typeface="微软雅黑" pitchFamily="34" charset="-122"/>
              </a:rPr>
              <a:t>实践总结</a:t>
            </a:r>
          </a:p>
          <a:p>
            <a:endParaRPr lang="zh-CN" altLang="en-US" sz="1600" dirty="0">
              <a:solidFill>
                <a:srgbClr val="8A1A1F"/>
              </a:solidFill>
              <a:latin typeface="微软雅黑" pitchFamily="34" charset="-122"/>
              <a:ea typeface="微软雅黑" pitchFamily="34" charset="-122"/>
            </a:endParaRPr>
          </a:p>
        </p:txBody>
      </p:sp>
      <p:pic>
        <p:nvPicPr>
          <p:cNvPr id="3079" name="Picture 7" descr="D:\康凯\进行中\北理工\new ppt\导图\序号\4.png"/>
          <p:cNvPicPr>
            <a:picLocks noChangeAspect="1" noChangeArrowheads="1"/>
          </p:cNvPicPr>
          <p:nvPr/>
        </p:nvPicPr>
        <p:blipFill>
          <a:blip r:embed="rId2" cstate="print"/>
          <a:srcRect/>
          <a:stretch>
            <a:fillRect/>
          </a:stretch>
        </p:blipFill>
        <p:spPr bwMode="auto">
          <a:xfrm>
            <a:off x="3585488" y="51470"/>
            <a:ext cx="481012" cy="585788"/>
          </a:xfrm>
          <a:prstGeom prst="rect">
            <a:avLst/>
          </a:prstGeom>
          <a:noFill/>
        </p:spPr>
      </p:pic>
      <p:sp>
        <p:nvSpPr>
          <p:cNvPr id="16" name="矩形 15"/>
          <p:cNvSpPr/>
          <p:nvPr/>
        </p:nvSpPr>
        <p:spPr>
          <a:xfrm>
            <a:off x="3563888" y="2114094"/>
            <a:ext cx="5400600" cy="769441"/>
          </a:xfrm>
          <a:prstGeom prst="rect">
            <a:avLst/>
          </a:prstGeom>
        </p:spPr>
        <p:txBody>
          <a:bodyPr wrap="square">
            <a:spAutoFit/>
          </a:bodyPr>
          <a:lstStyle/>
          <a:p>
            <a:r>
              <a:rPr lang="zh-CN" altLang="en-US" sz="4400" b="1" dirty="0">
                <a:solidFill>
                  <a:schemeClr val="bg1"/>
                </a:solidFill>
                <a:latin typeface="微软雅黑" pitchFamily="34" charset="-122"/>
                <a:ea typeface="微软雅黑" pitchFamily="34" charset="-122"/>
              </a:rPr>
              <a:t>实践总结</a:t>
            </a:r>
          </a:p>
        </p:txBody>
      </p:sp>
      <p:pic>
        <p:nvPicPr>
          <p:cNvPr id="17" name="Picture 5" descr="D:\康凯\进行中\北理工\new ppt\导图\序号\大\4.png"/>
          <p:cNvPicPr>
            <a:picLocks noChangeAspect="1" noChangeArrowheads="1"/>
          </p:cNvPicPr>
          <p:nvPr/>
        </p:nvPicPr>
        <p:blipFill>
          <a:blip r:embed="rId3" cstate="print"/>
          <a:srcRect/>
          <a:stretch>
            <a:fillRect/>
          </a:stretch>
        </p:blipFill>
        <p:spPr bwMode="auto">
          <a:xfrm>
            <a:off x="2455565" y="2156504"/>
            <a:ext cx="676275" cy="792163"/>
          </a:xfrm>
          <a:prstGeom prst="rect">
            <a:avLst/>
          </a:prstGeom>
          <a:noFill/>
        </p:spPr>
      </p:pic>
    </p:spTree>
    <p:extLst>
      <p:ext uri="{BB962C8B-B14F-4D97-AF65-F5344CB8AC3E}">
        <p14:creationId xmlns:p14="http://schemas.microsoft.com/office/powerpoint/2010/main" val="2717655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descr="D:\康凯\进行中\北理工\new ppt\导图\内页part\4.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sp>
        <p:nvSpPr>
          <p:cNvPr id="13" name="矩形 12"/>
          <p:cNvSpPr/>
          <p:nvPr/>
        </p:nvSpPr>
        <p:spPr>
          <a:xfrm>
            <a:off x="1587564" y="155416"/>
            <a:ext cx="6627774"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实践总结</a:t>
            </a:r>
          </a:p>
        </p:txBody>
      </p:sp>
      <p:sp>
        <p:nvSpPr>
          <p:cNvPr id="6" name="文本框 5">
            <a:extLst>
              <a:ext uri="{FF2B5EF4-FFF2-40B4-BE49-F238E27FC236}">
                <a16:creationId xmlns:a16="http://schemas.microsoft.com/office/drawing/2014/main" id="{9749C5D1-64D3-4424-A5A6-2C207B59358D}"/>
              </a:ext>
            </a:extLst>
          </p:cNvPr>
          <p:cNvSpPr txBox="1"/>
          <p:nvPr/>
        </p:nvSpPr>
        <p:spPr bwMode="auto">
          <a:xfrm>
            <a:off x="899592" y="987574"/>
            <a:ext cx="7776864" cy="1200329"/>
          </a:xfrm>
          <a:prstGeom prst="rect">
            <a:avLst/>
          </a:prstGeom>
          <a:noFill/>
          <a:ln w="25400" cap="flat" cmpd="sng" algn="ctr">
            <a:noFill/>
            <a:prstDash val="soli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85750" indent="-285750">
              <a:buFont typeface="Arial" panose="020B0604020202020204" pitchFamily="34" charset="0"/>
              <a:buChar char="•"/>
            </a:pPr>
            <a:r>
              <a:rPr lang="zh-CN" altLang="en-US" b="1" dirty="0">
                <a:solidFill>
                  <a:schemeClr val="tx1"/>
                </a:solidFill>
              </a:rPr>
              <a:t>聚焦北京热点红色基地的</a:t>
            </a:r>
            <a:r>
              <a:rPr lang="zh-CN" altLang="en-US" b="1" dirty="0">
                <a:solidFill>
                  <a:srgbClr val="C00000"/>
                </a:solidFill>
              </a:rPr>
              <a:t>宣传模式及创新办展</a:t>
            </a:r>
            <a:r>
              <a:rPr lang="zh-CN" altLang="en-US" b="1" dirty="0">
                <a:solidFill>
                  <a:schemeClr val="tx1"/>
                </a:solidFill>
              </a:rPr>
              <a:t>的团队通讯      </a:t>
            </a:r>
            <a:r>
              <a:rPr lang="en-US" altLang="zh-CN" b="1" dirty="0">
                <a:solidFill>
                  <a:schemeClr val="tx1"/>
                </a:solidFill>
              </a:rPr>
              <a:t>4000+</a:t>
            </a:r>
            <a:r>
              <a:rPr lang="zh-CN" altLang="en-US" b="1" dirty="0">
                <a:solidFill>
                  <a:schemeClr val="tx1"/>
                </a:solidFill>
              </a:rPr>
              <a:t>字</a:t>
            </a:r>
            <a:endParaRPr lang="en-US" altLang="zh-CN" b="1" dirty="0">
              <a:solidFill>
                <a:schemeClr val="tx1"/>
              </a:solidFill>
            </a:endParaRPr>
          </a:p>
          <a:p>
            <a:pPr marL="285750" indent="-285750">
              <a:buFont typeface="Arial" panose="020B0604020202020204" pitchFamily="34" charset="0"/>
              <a:buChar char="•"/>
            </a:pPr>
            <a:r>
              <a:rPr lang="zh-CN" altLang="en-US" b="1" dirty="0">
                <a:solidFill>
                  <a:schemeClr val="tx1"/>
                </a:solidFill>
              </a:rPr>
              <a:t>聚焦群众</a:t>
            </a:r>
            <a:r>
              <a:rPr lang="zh-CN" altLang="en-US" b="1" dirty="0">
                <a:solidFill>
                  <a:srgbClr val="C00000"/>
                </a:solidFill>
              </a:rPr>
              <a:t>参观偏好与参观意愿</a:t>
            </a:r>
            <a:r>
              <a:rPr lang="zh-CN" altLang="en-US" b="1" dirty="0">
                <a:solidFill>
                  <a:schemeClr val="tx1"/>
                </a:solidFill>
              </a:rPr>
              <a:t>的问卷调研报告                           </a:t>
            </a:r>
            <a:r>
              <a:rPr lang="en-US" altLang="zh-CN" b="1" dirty="0">
                <a:solidFill>
                  <a:schemeClr val="tx1"/>
                </a:solidFill>
              </a:rPr>
              <a:t>20000+</a:t>
            </a:r>
            <a:r>
              <a:rPr lang="zh-CN" altLang="en-US" b="1" dirty="0">
                <a:solidFill>
                  <a:schemeClr val="tx1"/>
                </a:solidFill>
              </a:rPr>
              <a:t>字</a:t>
            </a:r>
            <a:endParaRPr lang="en-US" altLang="zh-CN" b="1" dirty="0">
              <a:solidFill>
                <a:schemeClr val="tx1"/>
              </a:solidFill>
            </a:endParaRPr>
          </a:p>
          <a:p>
            <a:pPr marL="285750" indent="-285750">
              <a:buFont typeface="Arial" panose="020B0604020202020204" pitchFamily="34" charset="0"/>
              <a:buChar char="•"/>
            </a:pPr>
            <a:r>
              <a:rPr lang="zh-CN" altLang="en-US" b="1" dirty="0">
                <a:solidFill>
                  <a:schemeClr val="tx1"/>
                </a:solidFill>
              </a:rPr>
              <a:t>热点红色教育基地管理人员及游客</a:t>
            </a:r>
            <a:r>
              <a:rPr lang="zh-CN" altLang="en-US" b="1" dirty="0">
                <a:solidFill>
                  <a:srgbClr val="C00000"/>
                </a:solidFill>
              </a:rPr>
              <a:t>采访记录                                </a:t>
            </a:r>
            <a:r>
              <a:rPr lang="en-US" altLang="zh-CN" b="1" dirty="0">
                <a:solidFill>
                  <a:schemeClr val="tx1"/>
                </a:solidFill>
              </a:rPr>
              <a:t>4000+</a:t>
            </a:r>
            <a:r>
              <a:rPr lang="zh-CN" altLang="en-US" b="1" dirty="0">
                <a:solidFill>
                  <a:schemeClr val="tx1"/>
                </a:solidFill>
              </a:rPr>
              <a:t>字</a:t>
            </a:r>
            <a:endParaRPr lang="en-US" altLang="zh-CN" b="1" dirty="0">
              <a:solidFill>
                <a:schemeClr val="tx1"/>
              </a:solidFill>
            </a:endParaRPr>
          </a:p>
          <a:p>
            <a:pPr marL="285750" indent="-285750">
              <a:buFont typeface="Arial" panose="020B0604020202020204" pitchFamily="34" charset="0"/>
              <a:buChar char="•"/>
            </a:pPr>
            <a:r>
              <a:rPr lang="zh-CN" altLang="en-US" b="1" dirty="0">
                <a:solidFill>
                  <a:schemeClr val="tx1"/>
                </a:solidFill>
              </a:rPr>
              <a:t>实践</a:t>
            </a:r>
            <a:r>
              <a:rPr lang="zh-CN" altLang="en-US" b="1" dirty="0">
                <a:solidFill>
                  <a:srgbClr val="C00000"/>
                </a:solidFill>
              </a:rPr>
              <a:t>微信公众号推送</a:t>
            </a:r>
            <a:r>
              <a:rPr lang="zh-CN" altLang="en-US" b="1" dirty="0">
                <a:solidFill>
                  <a:schemeClr val="tx1"/>
                </a:solidFill>
              </a:rPr>
              <a:t>一篇</a:t>
            </a:r>
            <a:endParaRPr lang="en-US" altLang="zh-CN" b="1" dirty="0">
              <a:solidFill>
                <a:schemeClr val="tx1"/>
              </a:solidFill>
            </a:endParaRPr>
          </a:p>
        </p:txBody>
      </p:sp>
      <p:pic>
        <p:nvPicPr>
          <p:cNvPr id="4" name="图片 3">
            <a:extLst>
              <a:ext uri="{FF2B5EF4-FFF2-40B4-BE49-F238E27FC236}">
                <a16:creationId xmlns:a16="http://schemas.microsoft.com/office/drawing/2014/main" id="{E3017850-057A-F278-27A1-F7248620F7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856" y="2486744"/>
            <a:ext cx="2634448" cy="1763308"/>
          </a:xfrm>
          <a:prstGeom prst="rect">
            <a:avLst/>
          </a:prstGeom>
        </p:spPr>
      </p:pic>
      <p:pic>
        <p:nvPicPr>
          <p:cNvPr id="7" name="图片 6">
            <a:extLst>
              <a:ext uri="{FF2B5EF4-FFF2-40B4-BE49-F238E27FC236}">
                <a16:creationId xmlns:a16="http://schemas.microsoft.com/office/drawing/2014/main" id="{EF8C4DAF-1B43-EB7F-EFE8-795FF691F60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63" r="1963"/>
          <a:stretch/>
        </p:blipFill>
        <p:spPr>
          <a:xfrm>
            <a:off x="3419872" y="2486744"/>
            <a:ext cx="3827504" cy="1763308"/>
          </a:xfrm>
          <a:prstGeom prst="rect">
            <a:avLst/>
          </a:prstGeom>
        </p:spPr>
      </p:pic>
      <p:pic>
        <p:nvPicPr>
          <p:cNvPr id="10" name="图片 9">
            <a:extLst>
              <a:ext uri="{FF2B5EF4-FFF2-40B4-BE49-F238E27FC236}">
                <a16:creationId xmlns:a16="http://schemas.microsoft.com/office/drawing/2014/main" id="{9F961F45-CB3F-3BA1-7F20-C387FF169B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9085" y="1995686"/>
            <a:ext cx="1131233" cy="2448272"/>
          </a:xfrm>
          <a:prstGeom prst="rect">
            <a:avLst/>
          </a:prstGeom>
        </p:spPr>
      </p:pic>
    </p:spTree>
    <p:extLst>
      <p:ext uri="{BB962C8B-B14F-4D97-AF65-F5344CB8AC3E}">
        <p14:creationId xmlns:p14="http://schemas.microsoft.com/office/powerpoint/2010/main" val="1230877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2DD92EE-1E40-4E16-8287-72F11E2B0714}"/>
              </a:ext>
            </a:extLst>
          </p:cNvPr>
          <p:cNvSpPr txBox="1"/>
          <p:nvPr/>
        </p:nvSpPr>
        <p:spPr bwMode="auto">
          <a:xfrm>
            <a:off x="1043608" y="1279088"/>
            <a:ext cx="7056784" cy="2585323"/>
          </a:xfrm>
          <a:prstGeom prst="rect">
            <a:avLst/>
          </a:prstGeom>
          <a:noFill/>
          <a:ln w="25400" cap="flat" cmpd="sng" algn="ctr">
            <a:noFill/>
            <a:prstDash val="soli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457200"/>
            <a:r>
              <a:rPr lang="zh-CN" altLang="en-US" sz="1800" kern="100" dirty="0">
                <a:solidFill>
                  <a:schemeClr val="tx1"/>
                </a:solidFill>
                <a:effectLst/>
                <a:ea typeface="宋体" panose="02010600030101010101" pitchFamily="2" charset="-122"/>
                <a:cs typeface="Times New Roman" panose="02020603050405020304" pitchFamily="18" charset="0"/>
              </a:rPr>
              <a:t>这次“不忘峥嵘，星燃华夏”社会实践活动，</a:t>
            </a:r>
            <a:r>
              <a:rPr lang="zh-CN" altLang="zh-CN" sz="1800" kern="100" dirty="0">
                <a:solidFill>
                  <a:schemeClr val="tx1"/>
                </a:solidFill>
                <a:effectLst/>
                <a:ea typeface="宋体" panose="02010600030101010101" pitchFamily="2" charset="-122"/>
                <a:cs typeface="Times New Roman" panose="02020603050405020304" pitchFamily="18" charset="0"/>
              </a:rPr>
              <a:t>不仅让我们对于各年龄段人民群众对于红色教育基地的参观意愿有了更加全面、深刻的了解，同时也从侧面反映出了红色教育基地本身、抑或是</a:t>
            </a:r>
            <a:r>
              <a:rPr lang="zh-CN" altLang="zh-CN" sz="1800" b="1" kern="100" dirty="0">
                <a:solidFill>
                  <a:srgbClr val="C00000"/>
                </a:solidFill>
                <a:effectLst/>
                <a:ea typeface="宋体" panose="02010600030101010101" pitchFamily="2" charset="-122"/>
                <a:cs typeface="Times New Roman" panose="02020603050405020304" pitchFamily="18" charset="0"/>
              </a:rPr>
              <a:t>政府与国家层面</a:t>
            </a:r>
            <a:r>
              <a:rPr lang="zh-CN" altLang="zh-CN" sz="1800" kern="100" dirty="0">
                <a:solidFill>
                  <a:schemeClr val="tx1"/>
                </a:solidFill>
                <a:effectLst/>
                <a:ea typeface="宋体" panose="02010600030101010101" pitchFamily="2" charset="-122"/>
                <a:cs typeface="Times New Roman" panose="02020603050405020304" pitchFamily="18" charset="0"/>
              </a:rPr>
              <a:t>对于党史与红色教育基地的宣传和普及的效果。</a:t>
            </a:r>
            <a:endParaRPr lang="en-US" altLang="zh-CN" sz="1800" kern="100" dirty="0">
              <a:solidFill>
                <a:schemeClr val="tx1"/>
              </a:solidFill>
              <a:effectLst/>
              <a:ea typeface="宋体" panose="02010600030101010101" pitchFamily="2" charset="-122"/>
              <a:cs typeface="Times New Roman" panose="02020603050405020304" pitchFamily="18" charset="0"/>
            </a:endParaRPr>
          </a:p>
          <a:p>
            <a:pPr indent="457200"/>
            <a:r>
              <a:rPr lang="zh-CN" altLang="zh-CN" sz="1800" kern="100" dirty="0">
                <a:solidFill>
                  <a:schemeClr val="tx1"/>
                </a:solidFill>
                <a:effectLst/>
                <a:ea typeface="宋体" panose="02010600030101010101" pitchFamily="2" charset="-122"/>
                <a:cs typeface="Times New Roman" panose="02020603050405020304" pitchFamily="18" charset="0"/>
              </a:rPr>
              <a:t>在问卷收集完毕后，我们</a:t>
            </a:r>
            <a:r>
              <a:rPr lang="zh-CN" altLang="en-US" kern="100" dirty="0">
                <a:solidFill>
                  <a:schemeClr val="tx1"/>
                </a:solidFill>
                <a:ea typeface="宋体" panose="02010600030101010101" pitchFamily="2" charset="-122"/>
                <a:cs typeface="Times New Roman" panose="02020603050405020304" pitchFamily="18" charset="0"/>
              </a:rPr>
              <a:t>自己对统计结果进行了深入的调查和思考，并提出了</a:t>
            </a:r>
            <a:r>
              <a:rPr lang="zh-CN" altLang="en-US" b="1" kern="100" dirty="0">
                <a:solidFill>
                  <a:srgbClr val="C00000"/>
                </a:solidFill>
                <a:ea typeface="宋体" panose="02010600030101010101" pitchFamily="2" charset="-122"/>
                <a:cs typeface="Times New Roman" panose="02020603050405020304" pitchFamily="18" charset="0"/>
              </a:rPr>
              <a:t>相关提案</a:t>
            </a:r>
            <a:r>
              <a:rPr lang="zh-CN" altLang="en-US" kern="100" dirty="0">
                <a:solidFill>
                  <a:schemeClr val="tx1"/>
                </a:solidFill>
                <a:ea typeface="宋体" panose="02010600030101010101" pitchFamily="2" charset="-122"/>
                <a:cs typeface="Times New Roman" panose="02020603050405020304" pitchFamily="18" charset="0"/>
              </a:rPr>
              <a:t>。我们将获得的问卷结果和自己的提案均反馈给了我们所调研的各个场馆，希望能够帮助场馆</a:t>
            </a:r>
            <a:r>
              <a:rPr lang="zh-CN" altLang="en-US" b="1" kern="100" dirty="0">
                <a:solidFill>
                  <a:srgbClr val="C00000"/>
                </a:solidFill>
                <a:ea typeface="宋体" panose="02010600030101010101" pitchFamily="2" charset="-122"/>
                <a:cs typeface="Times New Roman" panose="02020603050405020304" pitchFamily="18" charset="0"/>
              </a:rPr>
              <a:t>改善自身的宣传方式</a:t>
            </a:r>
            <a:r>
              <a:rPr lang="zh-CN" altLang="en-US" kern="100" dirty="0">
                <a:solidFill>
                  <a:schemeClr val="tx1"/>
                </a:solidFill>
                <a:ea typeface="宋体" panose="02010600030101010101" pitchFamily="2" charset="-122"/>
                <a:cs typeface="Times New Roman" panose="02020603050405020304" pitchFamily="18" charset="0"/>
              </a:rPr>
              <a:t>和展览方式，能够</a:t>
            </a:r>
            <a:r>
              <a:rPr lang="zh-CN" altLang="en-US" b="1" kern="100" dirty="0">
                <a:solidFill>
                  <a:srgbClr val="C00000"/>
                </a:solidFill>
                <a:ea typeface="宋体" panose="02010600030101010101" pitchFamily="2" charset="-122"/>
                <a:cs typeface="Times New Roman" panose="02020603050405020304" pitchFamily="18" charset="0"/>
              </a:rPr>
              <a:t>更好地宣传党史和红色历史</a:t>
            </a:r>
            <a:r>
              <a:rPr lang="zh-CN" altLang="en-US" kern="100" dirty="0">
                <a:solidFill>
                  <a:schemeClr val="tx1"/>
                </a:solidFill>
                <a:ea typeface="宋体" panose="02010600030101010101" pitchFamily="2" charset="-122"/>
                <a:cs typeface="Times New Roman" panose="02020603050405020304" pitchFamily="18" charset="0"/>
              </a:rPr>
              <a:t>，让这些值得我们纪念的东西能够长久的流传下去。</a:t>
            </a:r>
            <a:endParaRPr lang="zh-CN" altLang="en-US" dirty="0">
              <a:solidFill>
                <a:schemeClr val="tx1"/>
              </a:solidFill>
            </a:endParaRPr>
          </a:p>
        </p:txBody>
      </p:sp>
    </p:spTree>
    <p:extLst>
      <p:ext uri="{BB962C8B-B14F-4D97-AF65-F5344CB8AC3E}">
        <p14:creationId xmlns:p14="http://schemas.microsoft.com/office/powerpoint/2010/main" val="461974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095836" y="2139702"/>
            <a:ext cx="2952328" cy="769441"/>
          </a:xfrm>
          <a:prstGeom prst="rect">
            <a:avLst/>
          </a:prstGeom>
        </p:spPr>
        <p:txBody>
          <a:bodyPr wrap="square">
            <a:spAutoFit/>
          </a:bodyPr>
          <a:lstStyle/>
          <a:p>
            <a:r>
              <a:rPr lang="zh-CN" altLang="en-US" sz="4400" b="1" dirty="0">
                <a:solidFill>
                  <a:schemeClr val="bg1"/>
                </a:solidFill>
                <a:latin typeface="微软雅黑" pitchFamily="34" charset="-122"/>
                <a:ea typeface="微软雅黑" pitchFamily="34" charset="-122"/>
              </a:rPr>
              <a:t>感谢聆听！</a:t>
            </a:r>
          </a:p>
        </p:txBody>
      </p:sp>
    </p:spTree>
    <p:extLst>
      <p:ext uri="{BB962C8B-B14F-4D97-AF65-F5344CB8AC3E}">
        <p14:creationId xmlns:p14="http://schemas.microsoft.com/office/powerpoint/2010/main" val="883272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347892-D058-4A4E-A663-71CD06CD1594}"/>
              </a:ext>
            </a:extLst>
          </p:cNvPr>
          <p:cNvSpPr txBox="1"/>
          <p:nvPr/>
        </p:nvSpPr>
        <p:spPr bwMode="auto">
          <a:xfrm>
            <a:off x="1835696" y="2551908"/>
            <a:ext cx="5724645" cy="461665"/>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0" dirty="0">
                <a:ln>
                  <a:noFill/>
                </a:ln>
                <a:solidFill>
                  <a:schemeClr val="tx1"/>
                </a:solidFill>
                <a:latin typeface="微软雅黑" pitchFamily="34" charset="-122"/>
                <a:ea typeface="微软雅黑" pitchFamily="34" charset="-122"/>
              </a:rPr>
              <a:t>提到“</a:t>
            </a:r>
            <a:r>
              <a:rPr kumimoji="0" lang="zh-CN" altLang="en-US" sz="2400" b="1" i="0" u="none" strike="noStrike" cap="none" normalizeH="0" baseline="0" dirty="0">
                <a:ln>
                  <a:noFill/>
                </a:ln>
                <a:solidFill>
                  <a:srgbClr val="FF0000"/>
                </a:solidFill>
                <a:latin typeface="微软雅黑" pitchFamily="34" charset="-122"/>
                <a:ea typeface="微软雅黑" pitchFamily="34" charset="-122"/>
              </a:rPr>
              <a:t>红色教育基地</a:t>
            </a:r>
            <a:r>
              <a:rPr kumimoji="0" lang="zh-CN" altLang="en-US" sz="2400" i="0" u="none" strike="noStrike" cap="none" normalizeH="0" baseline="0" dirty="0">
                <a:ln>
                  <a:noFill/>
                </a:ln>
                <a:solidFill>
                  <a:schemeClr val="tx1"/>
                </a:solidFill>
                <a:latin typeface="微软雅黑" pitchFamily="34" charset="-122"/>
                <a:ea typeface="微软雅黑" pitchFamily="34" charset="-122"/>
              </a:rPr>
              <a:t>”，您想到了什么？</a:t>
            </a:r>
          </a:p>
        </p:txBody>
      </p:sp>
      <p:sp>
        <p:nvSpPr>
          <p:cNvPr id="18" name="文本框 17">
            <a:extLst>
              <a:ext uri="{FF2B5EF4-FFF2-40B4-BE49-F238E27FC236}">
                <a16:creationId xmlns:a16="http://schemas.microsoft.com/office/drawing/2014/main" id="{70928A9D-6B80-B34B-1F53-14BA5C57830A}"/>
              </a:ext>
            </a:extLst>
          </p:cNvPr>
          <p:cNvSpPr txBox="1"/>
          <p:nvPr/>
        </p:nvSpPr>
        <p:spPr bwMode="auto">
          <a:xfrm>
            <a:off x="-3035542" y="993800"/>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形式枯燥？</a:t>
            </a:r>
          </a:p>
        </p:txBody>
      </p:sp>
      <p:sp>
        <p:nvSpPr>
          <p:cNvPr id="20" name="文本框 19">
            <a:extLst>
              <a:ext uri="{FF2B5EF4-FFF2-40B4-BE49-F238E27FC236}">
                <a16:creationId xmlns:a16="http://schemas.microsoft.com/office/drawing/2014/main" id="{F62F6B96-4D54-A403-4BFF-0E1A47C87115}"/>
              </a:ext>
            </a:extLst>
          </p:cNvPr>
          <p:cNvSpPr txBox="1"/>
          <p:nvPr/>
        </p:nvSpPr>
        <p:spPr bwMode="auto">
          <a:xfrm>
            <a:off x="983794" y="6298732"/>
            <a:ext cx="1415772"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灌输式教学？</a:t>
            </a:r>
          </a:p>
        </p:txBody>
      </p:sp>
      <p:sp>
        <p:nvSpPr>
          <p:cNvPr id="22" name="文本框 21">
            <a:extLst>
              <a:ext uri="{FF2B5EF4-FFF2-40B4-BE49-F238E27FC236}">
                <a16:creationId xmlns:a16="http://schemas.microsoft.com/office/drawing/2014/main" id="{A8C84A20-8D85-77F8-6998-F45292835FFA}"/>
              </a:ext>
            </a:extLst>
          </p:cNvPr>
          <p:cNvSpPr txBox="1"/>
          <p:nvPr/>
        </p:nvSpPr>
        <p:spPr bwMode="auto">
          <a:xfrm>
            <a:off x="6959103" y="6442180"/>
            <a:ext cx="1620957"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a:solidFill>
                  <a:schemeClr val="tx1"/>
                </a:solidFill>
                <a:latin typeface="微软雅黑" pitchFamily="34" charset="-122"/>
                <a:ea typeface="微软雅黑" pitchFamily="34" charset="-122"/>
              </a:rPr>
              <a:t>参观意愿较小</a:t>
            </a:r>
            <a:r>
              <a:rPr kumimoji="0" lang="zh-CN" altLang="en-US" sz="1600" i="0" u="none" strike="noStrike" cap="none" normalizeH="0" baseline="0" dirty="0">
                <a:ln>
                  <a:noFill/>
                </a:ln>
                <a:solidFill>
                  <a:schemeClr val="tx1"/>
                </a:solidFill>
                <a:latin typeface="微软雅黑" pitchFamily="34" charset="-122"/>
                <a:ea typeface="微软雅黑" pitchFamily="34" charset="-122"/>
              </a:rPr>
              <a:t>？</a:t>
            </a:r>
          </a:p>
        </p:txBody>
      </p:sp>
      <p:sp>
        <p:nvSpPr>
          <p:cNvPr id="24" name="文本框 23">
            <a:extLst>
              <a:ext uri="{FF2B5EF4-FFF2-40B4-BE49-F238E27FC236}">
                <a16:creationId xmlns:a16="http://schemas.microsoft.com/office/drawing/2014/main" id="{D5FAA40E-5B4A-539E-C68E-714051232E45}"/>
              </a:ext>
            </a:extLst>
          </p:cNvPr>
          <p:cNvSpPr txBox="1"/>
          <p:nvPr/>
        </p:nvSpPr>
        <p:spPr bwMode="auto">
          <a:xfrm>
            <a:off x="4074099" y="-1340371"/>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路途遥远？</a:t>
            </a:r>
          </a:p>
        </p:txBody>
      </p:sp>
      <p:sp>
        <p:nvSpPr>
          <p:cNvPr id="26" name="文本框 25">
            <a:extLst>
              <a:ext uri="{FF2B5EF4-FFF2-40B4-BE49-F238E27FC236}">
                <a16:creationId xmlns:a16="http://schemas.microsoft.com/office/drawing/2014/main" id="{B5944382-B2EE-C018-9A45-3A9EB62C2EF5}"/>
              </a:ext>
            </a:extLst>
          </p:cNvPr>
          <p:cNvSpPr txBox="1"/>
          <p:nvPr/>
        </p:nvSpPr>
        <p:spPr bwMode="auto">
          <a:xfrm>
            <a:off x="11340752" y="692696"/>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门票昂贵？</a:t>
            </a:r>
          </a:p>
        </p:txBody>
      </p:sp>
      <p:sp>
        <p:nvSpPr>
          <p:cNvPr id="28" name="文本框 27">
            <a:extLst>
              <a:ext uri="{FF2B5EF4-FFF2-40B4-BE49-F238E27FC236}">
                <a16:creationId xmlns:a16="http://schemas.microsoft.com/office/drawing/2014/main" id="{0F84AAD6-CC8B-5227-6AA3-3BDB791A752D}"/>
              </a:ext>
            </a:extLst>
          </p:cNvPr>
          <p:cNvSpPr txBox="1"/>
          <p:nvPr/>
        </p:nvSpPr>
        <p:spPr bwMode="auto">
          <a:xfrm>
            <a:off x="5503875" y="-2756842"/>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设备简陋？</a:t>
            </a:r>
          </a:p>
        </p:txBody>
      </p:sp>
      <p:sp>
        <p:nvSpPr>
          <p:cNvPr id="30" name="文本框 29">
            <a:extLst>
              <a:ext uri="{FF2B5EF4-FFF2-40B4-BE49-F238E27FC236}">
                <a16:creationId xmlns:a16="http://schemas.microsoft.com/office/drawing/2014/main" id="{CACDB3F6-D085-2C89-B8F3-76929CE2BF26}"/>
              </a:ext>
            </a:extLst>
          </p:cNvPr>
          <p:cNvSpPr txBox="1"/>
          <p:nvPr/>
        </p:nvSpPr>
        <p:spPr bwMode="auto">
          <a:xfrm>
            <a:off x="1691680" y="-1778712"/>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史料堆砌？</a:t>
            </a:r>
          </a:p>
        </p:txBody>
      </p:sp>
      <p:sp>
        <p:nvSpPr>
          <p:cNvPr id="32" name="文本框 31">
            <a:extLst>
              <a:ext uri="{FF2B5EF4-FFF2-40B4-BE49-F238E27FC236}">
                <a16:creationId xmlns:a16="http://schemas.microsoft.com/office/drawing/2014/main" id="{7D690062-21DC-61D1-7290-9F471DA90A40}"/>
              </a:ext>
            </a:extLst>
          </p:cNvPr>
          <p:cNvSpPr txBox="1"/>
          <p:nvPr/>
        </p:nvSpPr>
        <p:spPr bwMode="auto">
          <a:xfrm>
            <a:off x="4110721" y="6032008"/>
            <a:ext cx="1210589" cy="400110"/>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latin typeface="微软雅黑" pitchFamily="34" charset="-122"/>
                <a:ea typeface="微软雅黑" pitchFamily="34" charset="-122"/>
              </a:rPr>
              <a:t>刻板印象</a:t>
            </a:r>
          </a:p>
        </p:txBody>
      </p:sp>
    </p:spTree>
    <p:extLst>
      <p:ext uri="{BB962C8B-B14F-4D97-AF65-F5344CB8AC3E}">
        <p14:creationId xmlns:p14="http://schemas.microsoft.com/office/powerpoint/2010/main" val="435170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347892-D058-4A4E-A663-71CD06CD1594}"/>
              </a:ext>
            </a:extLst>
          </p:cNvPr>
          <p:cNvSpPr txBox="1"/>
          <p:nvPr/>
        </p:nvSpPr>
        <p:spPr bwMode="auto">
          <a:xfrm>
            <a:off x="1835696" y="2551908"/>
            <a:ext cx="5724645" cy="461665"/>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0" dirty="0">
                <a:ln>
                  <a:noFill/>
                </a:ln>
                <a:solidFill>
                  <a:schemeClr val="tx1"/>
                </a:solidFill>
                <a:latin typeface="微软雅黑" pitchFamily="34" charset="-122"/>
                <a:ea typeface="微软雅黑" pitchFamily="34" charset="-122"/>
              </a:rPr>
              <a:t>提到“</a:t>
            </a:r>
            <a:r>
              <a:rPr kumimoji="0" lang="zh-CN" altLang="en-US" sz="2400" b="1" i="0" u="none" strike="noStrike" cap="none" normalizeH="0" baseline="0" dirty="0">
                <a:ln>
                  <a:noFill/>
                </a:ln>
                <a:solidFill>
                  <a:srgbClr val="FF0000"/>
                </a:solidFill>
                <a:latin typeface="微软雅黑" pitchFamily="34" charset="-122"/>
                <a:ea typeface="微软雅黑" pitchFamily="34" charset="-122"/>
              </a:rPr>
              <a:t>红色教育基地</a:t>
            </a:r>
            <a:r>
              <a:rPr kumimoji="0" lang="zh-CN" altLang="en-US" sz="2400" i="0" u="none" strike="noStrike" cap="none" normalizeH="0" baseline="0" dirty="0">
                <a:ln>
                  <a:noFill/>
                </a:ln>
                <a:solidFill>
                  <a:schemeClr val="tx1"/>
                </a:solidFill>
                <a:latin typeface="微软雅黑" pitchFamily="34" charset="-122"/>
                <a:ea typeface="微软雅黑" pitchFamily="34" charset="-122"/>
              </a:rPr>
              <a:t>”，您想到了什么？</a:t>
            </a:r>
          </a:p>
        </p:txBody>
      </p:sp>
      <p:sp>
        <p:nvSpPr>
          <p:cNvPr id="3" name="文本框 2">
            <a:extLst>
              <a:ext uri="{FF2B5EF4-FFF2-40B4-BE49-F238E27FC236}">
                <a16:creationId xmlns:a16="http://schemas.microsoft.com/office/drawing/2014/main" id="{B322FFB1-EB3A-406E-9F46-C3735BD1673D}"/>
              </a:ext>
            </a:extLst>
          </p:cNvPr>
          <p:cNvSpPr txBox="1"/>
          <p:nvPr/>
        </p:nvSpPr>
        <p:spPr bwMode="auto">
          <a:xfrm>
            <a:off x="769123" y="1822137"/>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形式枯燥？</a:t>
            </a:r>
          </a:p>
        </p:txBody>
      </p:sp>
      <p:sp>
        <p:nvSpPr>
          <p:cNvPr id="4" name="文本框 3">
            <a:extLst>
              <a:ext uri="{FF2B5EF4-FFF2-40B4-BE49-F238E27FC236}">
                <a16:creationId xmlns:a16="http://schemas.microsoft.com/office/drawing/2014/main" id="{C614F4A3-6EEE-4283-B2C7-7980E5B927E3}"/>
              </a:ext>
            </a:extLst>
          </p:cNvPr>
          <p:cNvSpPr txBox="1"/>
          <p:nvPr/>
        </p:nvSpPr>
        <p:spPr bwMode="auto">
          <a:xfrm>
            <a:off x="2987824" y="3874869"/>
            <a:ext cx="1415772"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灌输式教学？</a:t>
            </a:r>
          </a:p>
        </p:txBody>
      </p:sp>
      <p:sp>
        <p:nvSpPr>
          <p:cNvPr id="5" name="文本框 4">
            <a:extLst>
              <a:ext uri="{FF2B5EF4-FFF2-40B4-BE49-F238E27FC236}">
                <a16:creationId xmlns:a16="http://schemas.microsoft.com/office/drawing/2014/main" id="{025ABABE-4BEE-4A38-8EC4-B52D7C6D59A2}"/>
              </a:ext>
            </a:extLst>
          </p:cNvPr>
          <p:cNvSpPr txBox="1"/>
          <p:nvPr/>
        </p:nvSpPr>
        <p:spPr bwMode="auto">
          <a:xfrm>
            <a:off x="5364088" y="3831265"/>
            <a:ext cx="1620957"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600" dirty="0">
                <a:solidFill>
                  <a:schemeClr val="tx1"/>
                </a:solidFill>
                <a:latin typeface="微软雅黑" pitchFamily="34" charset="-122"/>
                <a:ea typeface="微软雅黑" pitchFamily="34" charset="-122"/>
              </a:rPr>
              <a:t>参观意愿较小</a:t>
            </a:r>
            <a:r>
              <a:rPr kumimoji="0" lang="zh-CN" altLang="en-US" sz="1600" i="0" u="none" strike="noStrike" cap="none" normalizeH="0" baseline="0" dirty="0">
                <a:ln>
                  <a:noFill/>
                </a:ln>
                <a:solidFill>
                  <a:schemeClr val="tx1"/>
                </a:solidFill>
                <a:latin typeface="微软雅黑" pitchFamily="34" charset="-122"/>
                <a:ea typeface="微软雅黑" pitchFamily="34" charset="-122"/>
              </a:rPr>
              <a:t>？</a:t>
            </a:r>
          </a:p>
        </p:txBody>
      </p:sp>
      <p:sp>
        <p:nvSpPr>
          <p:cNvPr id="6" name="文本框 5">
            <a:extLst>
              <a:ext uri="{FF2B5EF4-FFF2-40B4-BE49-F238E27FC236}">
                <a16:creationId xmlns:a16="http://schemas.microsoft.com/office/drawing/2014/main" id="{CCDA18F9-A799-4C0C-9214-E6CC69C2B18E}"/>
              </a:ext>
            </a:extLst>
          </p:cNvPr>
          <p:cNvSpPr txBox="1"/>
          <p:nvPr/>
        </p:nvSpPr>
        <p:spPr bwMode="auto">
          <a:xfrm>
            <a:off x="4092723" y="1578088"/>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路途遥远？</a:t>
            </a:r>
          </a:p>
        </p:txBody>
      </p:sp>
      <p:sp>
        <p:nvSpPr>
          <p:cNvPr id="7" name="文本框 6">
            <a:extLst>
              <a:ext uri="{FF2B5EF4-FFF2-40B4-BE49-F238E27FC236}">
                <a16:creationId xmlns:a16="http://schemas.microsoft.com/office/drawing/2014/main" id="{83ACD27B-7D4F-4285-A9A8-3413DC3956EC}"/>
              </a:ext>
            </a:extLst>
          </p:cNvPr>
          <p:cNvSpPr txBox="1"/>
          <p:nvPr/>
        </p:nvSpPr>
        <p:spPr bwMode="auto">
          <a:xfrm>
            <a:off x="7164288" y="1732058"/>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门票昂贵？</a:t>
            </a:r>
          </a:p>
        </p:txBody>
      </p:sp>
      <p:sp>
        <p:nvSpPr>
          <p:cNvPr id="8" name="文本框 7">
            <a:extLst>
              <a:ext uri="{FF2B5EF4-FFF2-40B4-BE49-F238E27FC236}">
                <a16:creationId xmlns:a16="http://schemas.microsoft.com/office/drawing/2014/main" id="{B8004D6B-5B5A-42C4-8B59-DCAB447FDBB7}"/>
              </a:ext>
            </a:extLst>
          </p:cNvPr>
          <p:cNvSpPr txBox="1"/>
          <p:nvPr/>
        </p:nvSpPr>
        <p:spPr bwMode="auto">
          <a:xfrm>
            <a:off x="5076056" y="927515"/>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设备简陋？</a:t>
            </a:r>
          </a:p>
        </p:txBody>
      </p:sp>
      <p:sp>
        <p:nvSpPr>
          <p:cNvPr id="10" name="文本框 9">
            <a:extLst>
              <a:ext uri="{FF2B5EF4-FFF2-40B4-BE49-F238E27FC236}">
                <a16:creationId xmlns:a16="http://schemas.microsoft.com/office/drawing/2014/main" id="{239E9C96-9AA1-4343-8A6F-E18299E204CC}"/>
              </a:ext>
            </a:extLst>
          </p:cNvPr>
          <p:cNvSpPr txBox="1"/>
          <p:nvPr/>
        </p:nvSpPr>
        <p:spPr bwMode="auto">
          <a:xfrm>
            <a:off x="2051724" y="1013504"/>
            <a:ext cx="1210589" cy="338554"/>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i="0" u="none" strike="noStrike" cap="none" normalizeH="0" baseline="0" dirty="0">
                <a:ln>
                  <a:noFill/>
                </a:ln>
                <a:solidFill>
                  <a:schemeClr val="tx1"/>
                </a:solidFill>
                <a:latin typeface="微软雅黑" pitchFamily="34" charset="-122"/>
                <a:ea typeface="微软雅黑" pitchFamily="34" charset="-122"/>
              </a:rPr>
              <a:t>史料堆砌？</a:t>
            </a:r>
          </a:p>
        </p:txBody>
      </p:sp>
      <p:sp>
        <p:nvSpPr>
          <p:cNvPr id="11" name="文本框 10">
            <a:extLst>
              <a:ext uri="{FF2B5EF4-FFF2-40B4-BE49-F238E27FC236}">
                <a16:creationId xmlns:a16="http://schemas.microsoft.com/office/drawing/2014/main" id="{12A2D44B-0AA1-4DE8-8CF9-6E535C899769}"/>
              </a:ext>
            </a:extLst>
          </p:cNvPr>
          <p:cNvSpPr txBox="1"/>
          <p:nvPr/>
        </p:nvSpPr>
        <p:spPr bwMode="auto">
          <a:xfrm>
            <a:off x="4211960" y="3192046"/>
            <a:ext cx="1210589" cy="400110"/>
          </a:xfrm>
          <a:prstGeom prst="rect">
            <a:avLst/>
          </a:prstGeom>
          <a:noFill/>
          <a:ln>
            <a:noFill/>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0" dirty="0">
                <a:ln>
                  <a:noFill/>
                </a:ln>
                <a:solidFill>
                  <a:schemeClr val="tx1"/>
                </a:solidFill>
                <a:latin typeface="微软雅黑" pitchFamily="34" charset="-122"/>
                <a:ea typeface="微软雅黑" pitchFamily="34" charset="-122"/>
              </a:rPr>
              <a:t>刻板印象</a:t>
            </a:r>
          </a:p>
        </p:txBody>
      </p:sp>
    </p:spTree>
    <p:extLst>
      <p:ext uri="{BB962C8B-B14F-4D97-AF65-F5344CB8AC3E}">
        <p14:creationId xmlns:p14="http://schemas.microsoft.com/office/powerpoint/2010/main" val="807880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7546A0D-066D-4883-8774-90719F880ECB}"/>
              </a:ext>
            </a:extLst>
          </p:cNvPr>
          <p:cNvSpPr txBox="1"/>
          <p:nvPr/>
        </p:nvSpPr>
        <p:spPr bwMode="auto">
          <a:xfrm>
            <a:off x="1619672" y="1707654"/>
            <a:ext cx="6480720" cy="1200329"/>
          </a:xfrm>
          <a:prstGeom prst="rect">
            <a:avLst/>
          </a:prstGeom>
          <a:no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indent="457200" algn="just" fontAlgn="base">
              <a:spcBef>
                <a:spcPct val="0"/>
              </a:spcBef>
              <a:spcAft>
                <a:spcPct val="0"/>
              </a:spcAft>
            </a:pPr>
            <a:r>
              <a:rPr lang="zh-CN" altLang="en-US" b="1" i="0" dirty="0">
                <a:solidFill>
                  <a:srgbClr val="C00000"/>
                </a:solidFill>
                <a:effectLst/>
                <a:latin typeface="楷体" panose="02010609060101010101" pitchFamily="49" charset="-122"/>
                <a:ea typeface="楷体" panose="02010609060101010101" pitchFamily="49" charset="-122"/>
              </a:rPr>
              <a:t>党的历史是最生动、最有说服力的教科书。</a:t>
            </a:r>
            <a:r>
              <a:rPr lang="zh-CN" altLang="en-US" b="0" i="0" dirty="0">
                <a:solidFill>
                  <a:srgbClr val="404040"/>
                </a:solidFill>
                <a:effectLst/>
                <a:latin typeface="楷体" panose="02010609060101010101" pitchFamily="49" charset="-122"/>
                <a:ea typeface="楷体" panose="02010609060101010101" pitchFamily="49" charset="-122"/>
              </a:rPr>
              <a:t>我们党历来重视党史学习教育，注重用党的奋斗历程和伟大成就、</a:t>
            </a:r>
            <a:r>
              <a:rPr lang="zh-CN" altLang="en-US" b="1" dirty="0">
                <a:solidFill>
                  <a:srgbClr val="FF0000"/>
                </a:solidFill>
                <a:latin typeface="楷体" panose="02010609060101010101" pitchFamily="49" charset="-122"/>
                <a:ea typeface="楷体" panose="02010609060101010101" pitchFamily="49" charset="-122"/>
              </a:rPr>
              <a:t>鼓舞斗志</a:t>
            </a:r>
            <a:r>
              <a:rPr lang="zh-CN" altLang="en-US" b="1" i="0" dirty="0">
                <a:solidFill>
                  <a:srgbClr val="FF0000"/>
                </a:solidFill>
                <a:effectLst/>
                <a:latin typeface="楷体" panose="02010609060101010101" pitchFamily="49" charset="-122"/>
                <a:ea typeface="楷体" panose="02010609060101010101" pitchFamily="49" charset="-122"/>
              </a:rPr>
              <a:t>明确方向</a:t>
            </a:r>
            <a:r>
              <a:rPr lang="zh-CN" altLang="en-US" b="0" i="0" dirty="0">
                <a:solidFill>
                  <a:srgbClr val="404040"/>
                </a:solidFill>
                <a:effectLst/>
                <a:latin typeface="楷体" panose="02010609060101010101" pitchFamily="49" charset="-122"/>
                <a:ea typeface="楷体" panose="02010609060101010101" pitchFamily="49" charset="-122"/>
              </a:rPr>
              <a:t>，用党的光荣传统和优良作风坚定信念、凝聚力量，用党的实践创造和历史经验启迪智慧、砥砺品格。</a:t>
            </a:r>
            <a:endParaRPr kumimoji="0" lang="zh-CN" altLang="en-US" sz="1600" i="0" u="none" strike="noStrike" cap="none" normalizeH="0" baseline="0" dirty="0">
              <a:ln>
                <a:noFill/>
              </a:ln>
              <a:solidFill>
                <a:schemeClr val="tx1"/>
              </a:solidFill>
              <a:latin typeface="楷体" panose="02010609060101010101" pitchFamily="49" charset="-122"/>
              <a:ea typeface="楷体" panose="02010609060101010101" pitchFamily="49" charset="-122"/>
            </a:endParaRPr>
          </a:p>
        </p:txBody>
      </p:sp>
      <p:sp>
        <p:nvSpPr>
          <p:cNvPr id="4" name="文本框 3">
            <a:extLst>
              <a:ext uri="{FF2B5EF4-FFF2-40B4-BE49-F238E27FC236}">
                <a16:creationId xmlns:a16="http://schemas.microsoft.com/office/drawing/2014/main" id="{E9C91EEE-1963-49B6-A3F8-399857C83B85}"/>
              </a:ext>
            </a:extLst>
          </p:cNvPr>
          <p:cNvSpPr txBox="1"/>
          <p:nvPr/>
        </p:nvSpPr>
        <p:spPr bwMode="auto">
          <a:xfrm>
            <a:off x="2483768" y="3795886"/>
            <a:ext cx="6696744" cy="369332"/>
          </a:xfrm>
          <a:prstGeom prst="rect">
            <a:avLst/>
          </a:prstGeom>
          <a:no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indent="457200" algn="just" fontAlgn="base">
              <a:spcBef>
                <a:spcPct val="0"/>
              </a:spcBef>
              <a:spcAft>
                <a:spcPct val="0"/>
              </a:spcAft>
            </a:pPr>
            <a:r>
              <a:rPr lang="en-US" altLang="zh-CN" b="0" i="0" dirty="0">
                <a:solidFill>
                  <a:srgbClr val="242424"/>
                </a:solidFill>
                <a:effectLst/>
                <a:latin typeface="Microsoft YaHei" panose="020B0503020204020204" pitchFamily="34" charset="-122"/>
                <a:ea typeface="Microsoft YaHei" panose="020B0503020204020204" pitchFamily="34" charset="-122"/>
              </a:rPr>
              <a:t>——</a:t>
            </a:r>
            <a:r>
              <a:rPr lang="zh-CN" altLang="en-US" b="0" i="0" dirty="0">
                <a:solidFill>
                  <a:srgbClr val="242424"/>
                </a:solidFill>
                <a:effectLst/>
                <a:latin typeface="Microsoft YaHei" panose="020B0503020204020204" pitchFamily="34" charset="-122"/>
                <a:ea typeface="Microsoft YaHei" panose="020B0503020204020204" pitchFamily="34" charset="-122"/>
              </a:rPr>
              <a:t>习总书记在党史学习教育动员大会上的讲话（</a:t>
            </a:r>
            <a:r>
              <a:rPr lang="en-US" altLang="zh-CN" b="0" i="0" dirty="0">
                <a:solidFill>
                  <a:srgbClr val="242424"/>
                </a:solidFill>
                <a:effectLst/>
                <a:latin typeface="Microsoft YaHei" panose="020B0503020204020204" pitchFamily="34" charset="-122"/>
                <a:ea typeface="Microsoft YaHei" panose="020B0503020204020204" pitchFamily="34" charset="-122"/>
              </a:rPr>
              <a:t>2021.3</a:t>
            </a:r>
            <a:r>
              <a:rPr lang="zh-CN" altLang="en-US" b="0" i="0" dirty="0">
                <a:solidFill>
                  <a:srgbClr val="242424"/>
                </a:solidFill>
                <a:effectLst/>
                <a:latin typeface="Microsoft YaHei" panose="020B0503020204020204" pitchFamily="34" charset="-122"/>
                <a:ea typeface="Microsoft YaHei" panose="020B0503020204020204" pitchFamily="34" charset="-122"/>
              </a:rPr>
              <a:t>）</a:t>
            </a:r>
            <a:endParaRPr kumimoji="0" lang="zh-CN" altLang="en-US" sz="1600" i="0" u="none" strike="noStrike" cap="none" normalizeH="0" baseline="0" dirty="0">
              <a:ln>
                <a:noFill/>
              </a:ln>
              <a:solidFill>
                <a:schemeClr val="tx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71289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50E3E82-F183-4F18-B804-EC3CBA30A0AB}"/>
              </a:ext>
            </a:extLst>
          </p:cNvPr>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6728"/>
                    </a14:imgEffect>
                    <a14:imgEffect>
                      <a14:saturation sat="144000"/>
                    </a14:imgEffect>
                  </a14:imgLayer>
                </a14:imgProps>
              </a:ext>
              <a:ext uri="{28A0092B-C50C-407E-A947-70E740481C1C}">
                <a14:useLocalDpi xmlns:a14="http://schemas.microsoft.com/office/drawing/2010/main" val="0"/>
              </a:ext>
            </a:extLst>
          </a:blip>
          <a:stretch>
            <a:fillRect/>
          </a:stretch>
        </p:blipFill>
        <p:spPr>
          <a:xfrm>
            <a:off x="4600540" y="829169"/>
            <a:ext cx="4050178" cy="3544574"/>
          </a:xfrm>
          <a:prstGeom prst="rect">
            <a:avLst/>
          </a:prstGeom>
        </p:spPr>
      </p:pic>
      <p:sp>
        <p:nvSpPr>
          <p:cNvPr id="12" name="TextBox 11"/>
          <p:cNvSpPr txBox="1"/>
          <p:nvPr/>
        </p:nvSpPr>
        <p:spPr>
          <a:xfrm>
            <a:off x="352396" y="267636"/>
            <a:ext cx="6362744" cy="584775"/>
          </a:xfrm>
          <a:prstGeom prst="rect">
            <a:avLst/>
          </a:prstGeom>
          <a:noFill/>
        </p:spPr>
        <p:txBody>
          <a:bodyPr wrap="square" rtlCol="0">
            <a:spAutoFit/>
          </a:bodyPr>
          <a:lstStyle/>
          <a:p>
            <a:r>
              <a:rPr lang="zh-CN" altLang="en-US" sz="1600" dirty="0">
                <a:solidFill>
                  <a:srgbClr val="8A1A1F"/>
                </a:solidFill>
                <a:latin typeface="微软雅黑" pitchFamily="34" charset="-122"/>
                <a:ea typeface="微软雅黑" pitchFamily="34" charset="-122"/>
              </a:rPr>
              <a:t>实践简介</a:t>
            </a:r>
            <a:r>
              <a:rPr lang="en-US" altLang="zh-CN" sz="1600" dirty="0">
                <a:solidFill>
                  <a:srgbClr val="8A1A1F"/>
                </a:solidFill>
                <a:latin typeface="微软雅黑" pitchFamily="34" charset="-122"/>
                <a:ea typeface="微软雅黑" pitchFamily="34" charset="-122"/>
              </a:rPr>
              <a:t>·          </a:t>
            </a:r>
            <a:r>
              <a:rPr lang="zh-CN" altLang="en-US" sz="1600" b="1" dirty="0">
                <a:solidFill>
                  <a:srgbClr val="8A1A1F"/>
                </a:solidFill>
                <a:latin typeface="微软雅黑" pitchFamily="34" charset="-122"/>
                <a:ea typeface="微软雅黑" pitchFamily="34" charset="-122"/>
              </a:rPr>
              <a:t>线上调研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实地走访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实践总结</a:t>
            </a:r>
          </a:p>
          <a:p>
            <a:endParaRPr lang="zh-CN" altLang="en-US" sz="1600" dirty="0">
              <a:solidFill>
                <a:srgbClr val="8A1A1F"/>
              </a:solidFill>
              <a:latin typeface="微软雅黑" pitchFamily="34" charset="-122"/>
              <a:ea typeface="微软雅黑" pitchFamily="34" charset="-122"/>
            </a:endParaRPr>
          </a:p>
        </p:txBody>
      </p:sp>
      <p:pic>
        <p:nvPicPr>
          <p:cNvPr id="3077" name="Picture 5" descr="D:\康凯\进行中\北理工\new ppt\导图\序号\2.png"/>
          <p:cNvPicPr>
            <a:picLocks noChangeAspect="1" noChangeArrowheads="1"/>
          </p:cNvPicPr>
          <p:nvPr/>
        </p:nvPicPr>
        <p:blipFill>
          <a:blip r:embed="rId4" cstate="print"/>
          <a:srcRect/>
          <a:stretch>
            <a:fillRect/>
          </a:stretch>
        </p:blipFill>
        <p:spPr bwMode="auto">
          <a:xfrm>
            <a:off x="1475656" y="51470"/>
            <a:ext cx="481012" cy="585788"/>
          </a:xfrm>
          <a:prstGeom prst="rect">
            <a:avLst/>
          </a:prstGeom>
          <a:noFill/>
        </p:spPr>
      </p:pic>
      <p:sp>
        <p:nvSpPr>
          <p:cNvPr id="18" name="矩形 17"/>
          <p:cNvSpPr/>
          <p:nvPr/>
        </p:nvSpPr>
        <p:spPr>
          <a:xfrm>
            <a:off x="3635896" y="2114094"/>
            <a:ext cx="2808312" cy="769441"/>
          </a:xfrm>
          <a:prstGeom prst="rect">
            <a:avLst/>
          </a:prstGeom>
        </p:spPr>
        <p:txBody>
          <a:bodyPr wrap="square">
            <a:spAutoFit/>
          </a:bodyPr>
          <a:lstStyle/>
          <a:p>
            <a:r>
              <a:rPr lang="zh-CN" altLang="en-US" sz="4400" b="1" dirty="0">
                <a:solidFill>
                  <a:schemeClr val="bg1"/>
                </a:solidFill>
                <a:latin typeface="微软雅黑" pitchFamily="34" charset="-122"/>
                <a:ea typeface="微软雅黑" pitchFamily="34" charset="-122"/>
              </a:rPr>
              <a:t> 线上调研</a:t>
            </a:r>
          </a:p>
        </p:txBody>
      </p:sp>
      <p:pic>
        <p:nvPicPr>
          <p:cNvPr id="19" name="Picture 3" descr="D:\康凯\进行中\北理工\new ppt\导图\序号\大\2.png"/>
          <p:cNvPicPr>
            <a:picLocks noChangeAspect="1" noChangeArrowheads="1"/>
          </p:cNvPicPr>
          <p:nvPr/>
        </p:nvPicPr>
        <p:blipFill>
          <a:blip r:embed="rId5" cstate="print"/>
          <a:srcRect/>
          <a:stretch>
            <a:fillRect/>
          </a:stretch>
        </p:blipFill>
        <p:spPr bwMode="auto">
          <a:xfrm>
            <a:off x="2699792" y="2139702"/>
            <a:ext cx="676275" cy="792163"/>
          </a:xfrm>
          <a:prstGeom prst="rect">
            <a:avLst/>
          </a:prstGeom>
          <a:noFill/>
        </p:spPr>
      </p:pic>
    </p:spTree>
    <p:extLst>
      <p:ext uri="{BB962C8B-B14F-4D97-AF65-F5344CB8AC3E}">
        <p14:creationId xmlns:p14="http://schemas.microsoft.com/office/powerpoint/2010/main" val="2948284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线上调研</a:t>
            </a:r>
          </a:p>
        </p:txBody>
      </p:sp>
      <p:pic>
        <p:nvPicPr>
          <p:cNvPr id="16" name="Picture 7" descr="D:\康凯\进行中\北理工\new ppt\导图\内页part\2.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sp>
        <p:nvSpPr>
          <p:cNvPr id="7" name="文本框 6">
            <a:extLst>
              <a:ext uri="{FF2B5EF4-FFF2-40B4-BE49-F238E27FC236}">
                <a16:creationId xmlns:a16="http://schemas.microsoft.com/office/drawing/2014/main" id="{64A66A0B-2317-433B-A174-C89419D2B443}"/>
              </a:ext>
            </a:extLst>
          </p:cNvPr>
          <p:cNvSpPr txBox="1"/>
          <p:nvPr/>
        </p:nvSpPr>
        <p:spPr bwMode="auto">
          <a:xfrm>
            <a:off x="323528" y="4013657"/>
            <a:ext cx="4572000" cy="369332"/>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ct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r>
              <a:rPr lang="zh-CN" altLang="zh-CN" dirty="0"/>
              <a:t>共收集样本</a:t>
            </a:r>
            <a:r>
              <a:rPr lang="en-US" altLang="zh-CN" dirty="0"/>
              <a:t>283</a:t>
            </a:r>
            <a:r>
              <a:rPr lang="zh-CN" altLang="zh-CN" dirty="0"/>
              <a:t>份</a:t>
            </a:r>
            <a:endParaRPr lang="zh-CN" altLang="en-US" dirty="0"/>
          </a:p>
        </p:txBody>
      </p:sp>
      <p:sp>
        <p:nvSpPr>
          <p:cNvPr id="8" name="文本框 7">
            <a:extLst>
              <a:ext uri="{FF2B5EF4-FFF2-40B4-BE49-F238E27FC236}">
                <a16:creationId xmlns:a16="http://schemas.microsoft.com/office/drawing/2014/main" id="{CE768A87-A665-442B-9F54-79536CD67744}"/>
              </a:ext>
            </a:extLst>
          </p:cNvPr>
          <p:cNvSpPr txBox="1"/>
          <p:nvPr/>
        </p:nvSpPr>
        <p:spPr bwMode="auto">
          <a:xfrm>
            <a:off x="5220072" y="972448"/>
            <a:ext cx="3528392" cy="2585323"/>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lgn="ct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just"/>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受访的</a:t>
            </a:r>
            <a:r>
              <a:rPr lang="en-US" altLang="zh-CN" sz="1800" b="1" dirty="0">
                <a:effectLst/>
                <a:latin typeface="微软雅黑" panose="020B0503020204020204" pitchFamily="34" charset="-122"/>
                <a:ea typeface="微软雅黑" panose="020B0503020204020204" pitchFamily="34" charset="-122"/>
                <a:cs typeface="宋体" panose="02010600030101010101" pitchFamily="2" charset="-122"/>
              </a:rPr>
              <a:t>283</a:t>
            </a:r>
            <a:r>
              <a:rPr lang="zh-CN" altLang="zh-CN" sz="1800" b="1" dirty="0">
                <a:effectLst/>
                <a:latin typeface="微软雅黑" panose="020B0503020204020204" pitchFamily="34" charset="-122"/>
                <a:ea typeface="微软雅黑" panose="020B0503020204020204" pitchFamily="34" charset="-122"/>
                <a:cs typeface="宋体" panose="02010600030101010101" pitchFamily="2" charset="-122"/>
              </a:rPr>
              <a:t>份样本</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中，共有男性</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137</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人（</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48.41%</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），女性</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146</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人（</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51.59%</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algn="just"/>
            <a:r>
              <a:rPr lang="en-US" altLang="zh-CN"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sz="18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覆盖全部年龄段</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（其中以</a:t>
            </a:r>
            <a:r>
              <a:rPr lang="en-US" altLang="zh-CN" dirty="0">
                <a:latin typeface="微软雅黑" panose="020B0503020204020204" pitchFamily="34" charset="-122"/>
                <a:ea typeface="微软雅黑" panose="020B0503020204020204" pitchFamily="34" charset="-122"/>
                <a:cs typeface="宋体" panose="02010600030101010101" pitchFamily="2" charset="-122"/>
              </a:rPr>
              <a:t>18-25</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岁占比</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59.01%</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为最多，</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26-40</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岁</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26.50%</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次之）</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及包括党员、预备党员、共青团员等</a:t>
            </a:r>
            <a:r>
              <a:rPr lang="zh-CN" altLang="en-US" sz="18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各政治面貌人群</a:t>
            </a:r>
            <a:r>
              <a:rPr lang="zh-CN" altLang="en-US" sz="1800" dirty="0">
                <a:effectLst/>
                <a:latin typeface="微软雅黑" panose="020B0503020204020204" pitchFamily="34" charset="-122"/>
                <a:ea typeface="微软雅黑" panose="020B0503020204020204" pitchFamily="34" charset="-122"/>
                <a:cs typeface="宋体" panose="02010600030101010101" pitchFamily="2" charset="-122"/>
              </a:rPr>
              <a:t>。并且受访者来自很多</a:t>
            </a:r>
            <a:r>
              <a:rPr lang="zh-CN" altLang="en-US" sz="18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rPr>
              <a:t>不同的职业</a:t>
            </a:r>
            <a:r>
              <a:rPr lang="zh-CN" altLang="en-US" sz="1800" b="1"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endParaRPr lang="en-US" altLang="zh-CN" b="1" dirty="0">
              <a:solidFill>
                <a:schemeClr val="tx1"/>
              </a:solidFill>
              <a:latin typeface="微软雅黑" panose="020B0503020204020204" pitchFamily="34" charset="-122"/>
              <a:ea typeface="微软雅黑" panose="020B0503020204020204" pitchFamily="34" charset="-122"/>
              <a:cs typeface="宋体" panose="02010600030101010101" pitchFamily="2" charset="-122"/>
            </a:endParaRPr>
          </a:p>
        </p:txBody>
      </p:sp>
      <p:graphicFrame>
        <p:nvGraphicFramePr>
          <p:cNvPr id="2" name="图表 1">
            <a:extLst>
              <a:ext uri="{FF2B5EF4-FFF2-40B4-BE49-F238E27FC236}">
                <a16:creationId xmlns:a16="http://schemas.microsoft.com/office/drawing/2014/main" id="{1E7B4C3D-6917-A3D2-30F0-4C749F0483B6}"/>
              </a:ext>
            </a:extLst>
          </p:cNvPr>
          <p:cNvGraphicFramePr/>
          <p:nvPr>
            <p:extLst>
              <p:ext uri="{D42A27DB-BD31-4B8C-83A1-F6EECF244321}">
                <p14:modId xmlns:p14="http://schemas.microsoft.com/office/powerpoint/2010/main" val="2664712239"/>
              </p:ext>
            </p:extLst>
          </p:nvPr>
        </p:nvGraphicFramePr>
        <p:xfrm>
          <a:off x="635948" y="972448"/>
          <a:ext cx="4259580" cy="28234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09943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线上调研：不具有吸引力的原因</a:t>
            </a:r>
          </a:p>
        </p:txBody>
      </p:sp>
      <p:pic>
        <p:nvPicPr>
          <p:cNvPr id="16" name="Picture 7" descr="D:\康凯\进行中\北理工\new ppt\导图\内页part\2.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sp>
        <p:nvSpPr>
          <p:cNvPr id="19" name="文本框 18">
            <a:extLst>
              <a:ext uri="{FF2B5EF4-FFF2-40B4-BE49-F238E27FC236}">
                <a16:creationId xmlns:a16="http://schemas.microsoft.com/office/drawing/2014/main" id="{5A2A49FE-8DCB-4ACC-B774-C0D61AA1E255}"/>
              </a:ext>
            </a:extLst>
          </p:cNvPr>
          <p:cNvSpPr txBox="1"/>
          <p:nvPr/>
        </p:nvSpPr>
        <p:spPr bwMode="auto">
          <a:xfrm>
            <a:off x="4071934" y="3358132"/>
            <a:ext cx="4856399" cy="1138773"/>
          </a:xfrm>
          <a:prstGeom prst="rect">
            <a:avLst/>
          </a:prstGeom>
          <a:noFill/>
          <a:ln w="25400" cap="flat" cmpd="sng" algn="ctr">
            <a:noFill/>
            <a:prstDash val="solid"/>
            <a:headEnd/>
            <a:tailEnd/>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zh-CN"/>
            </a:defPPr>
            <a:lvl1pPr>
              <a:defRPr kern="100">
                <a:solidFill>
                  <a:schemeClr val="tx1">
                    <a:lumMod val="75000"/>
                    <a:lumOff val="25000"/>
                  </a:schemeClr>
                </a:solidFill>
                <a:effectLst/>
                <a:latin typeface="华文中宋" panose="02010600040101010101" pitchFamily="2" charset="-122"/>
                <a:ea typeface="华文中宋" panose="02010600040101010101" pitchFamily="2" charset="-122"/>
                <a:cs typeface="Times New Roman" panose="02020603050405020304" pitchFamily="18" charset="0"/>
              </a:defRPr>
            </a:lvl1pPr>
          </a:lstStyle>
          <a:p>
            <a:pPr algn="ctr"/>
            <a:r>
              <a:rPr lang="zh-CN" altLang="en-US" sz="1700" dirty="0"/>
              <a:t>大多数人认为红色教育基地尚存在</a:t>
            </a:r>
            <a:r>
              <a:rPr lang="zh-CN" altLang="en-US" sz="1700" b="1" dirty="0">
                <a:solidFill>
                  <a:srgbClr val="C00000"/>
                </a:solidFill>
              </a:rPr>
              <a:t>位置过于偏僻（</a:t>
            </a:r>
            <a:r>
              <a:rPr lang="en-US" altLang="zh-CN" sz="1700" b="1" dirty="0">
                <a:solidFill>
                  <a:srgbClr val="C00000"/>
                </a:solidFill>
              </a:rPr>
              <a:t>48.44%</a:t>
            </a:r>
            <a:r>
              <a:rPr lang="zh-CN" altLang="en-US" sz="1700" b="1" dirty="0">
                <a:solidFill>
                  <a:srgbClr val="C00000"/>
                </a:solidFill>
              </a:rPr>
              <a:t>）、展品单一（</a:t>
            </a:r>
            <a:r>
              <a:rPr lang="en-US" altLang="zh-CN" sz="1700" b="1" dirty="0">
                <a:solidFill>
                  <a:srgbClr val="C00000"/>
                </a:solidFill>
              </a:rPr>
              <a:t>42.19%</a:t>
            </a:r>
            <a:r>
              <a:rPr lang="zh-CN" altLang="en-US" sz="1700" b="1" dirty="0">
                <a:solidFill>
                  <a:srgbClr val="C00000"/>
                </a:solidFill>
              </a:rPr>
              <a:t>）、票价和讲解员价格昂贵（</a:t>
            </a:r>
            <a:r>
              <a:rPr lang="en-US" altLang="zh-CN" sz="1700" b="1" dirty="0">
                <a:solidFill>
                  <a:srgbClr val="C00000"/>
                </a:solidFill>
              </a:rPr>
              <a:t>34.38%</a:t>
            </a:r>
            <a:r>
              <a:rPr lang="zh-CN" altLang="en-US" sz="1700" b="1" dirty="0">
                <a:solidFill>
                  <a:srgbClr val="C00000"/>
                </a:solidFill>
              </a:rPr>
              <a:t>）、宣传力度不够</a:t>
            </a:r>
            <a:r>
              <a:rPr lang="zh-CN" altLang="en-US" sz="1700" dirty="0">
                <a:solidFill>
                  <a:schemeClr val="tx1"/>
                </a:solidFill>
              </a:rPr>
              <a:t>等问题，还有部分人就是</a:t>
            </a:r>
            <a:r>
              <a:rPr lang="zh-CN" altLang="en-US" sz="1700" b="1" dirty="0">
                <a:solidFill>
                  <a:srgbClr val="C00000"/>
                </a:solidFill>
              </a:rPr>
              <a:t>单纯不感兴趣</a:t>
            </a:r>
          </a:p>
        </p:txBody>
      </p:sp>
      <p:graphicFrame>
        <p:nvGraphicFramePr>
          <p:cNvPr id="2" name="图表 1">
            <a:extLst>
              <a:ext uri="{FF2B5EF4-FFF2-40B4-BE49-F238E27FC236}">
                <a16:creationId xmlns:a16="http://schemas.microsoft.com/office/drawing/2014/main" id="{CF2EEC31-D7E9-1EB5-321C-B644F47B8A45}"/>
              </a:ext>
            </a:extLst>
          </p:cNvPr>
          <p:cNvGraphicFramePr>
            <a:graphicFrameLocks/>
          </p:cNvGraphicFramePr>
          <p:nvPr>
            <p:extLst>
              <p:ext uri="{D42A27DB-BD31-4B8C-83A1-F6EECF244321}">
                <p14:modId xmlns:p14="http://schemas.microsoft.com/office/powerpoint/2010/main" val="1130947758"/>
              </p:ext>
            </p:extLst>
          </p:nvPr>
        </p:nvGraphicFramePr>
        <p:xfrm>
          <a:off x="4071934" y="719577"/>
          <a:ext cx="4810125" cy="2581066"/>
        </p:xfrm>
        <a:graphic>
          <a:graphicData uri="http://schemas.openxmlformats.org/drawingml/2006/chart">
            <c:chart xmlns:c="http://schemas.openxmlformats.org/drawingml/2006/chart" xmlns:r="http://schemas.openxmlformats.org/officeDocument/2006/relationships" r:id="rId4"/>
          </a:graphicData>
        </a:graphic>
      </p:graphicFrame>
      <p:pic>
        <p:nvPicPr>
          <p:cNvPr id="4" name="图片 3">
            <a:extLst>
              <a:ext uri="{FF2B5EF4-FFF2-40B4-BE49-F238E27FC236}">
                <a16:creationId xmlns:a16="http://schemas.microsoft.com/office/drawing/2014/main" id="{4495ECA9-5B40-898F-0260-FC47A3CF75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687" r="9697"/>
          <a:stretch/>
        </p:blipFill>
        <p:spPr>
          <a:xfrm>
            <a:off x="318417" y="1286828"/>
            <a:ext cx="3683000" cy="2569844"/>
          </a:xfrm>
          <a:prstGeom prst="rect">
            <a:avLst/>
          </a:prstGeom>
        </p:spPr>
      </p:pic>
    </p:spTree>
    <p:extLst>
      <p:ext uri="{BB962C8B-B14F-4D97-AF65-F5344CB8AC3E}">
        <p14:creationId xmlns:p14="http://schemas.microsoft.com/office/powerpoint/2010/main" val="9489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571604" y="123478"/>
            <a:ext cx="5000660" cy="400110"/>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线上调研：更认可的宣传方式</a:t>
            </a:r>
          </a:p>
        </p:txBody>
      </p:sp>
      <p:pic>
        <p:nvPicPr>
          <p:cNvPr id="16" name="Picture 7" descr="D:\康凯\进行中\北理工\new ppt\导图\内页part\2.png"/>
          <p:cNvPicPr>
            <a:picLocks noChangeAspect="1" noChangeArrowheads="1"/>
          </p:cNvPicPr>
          <p:nvPr/>
        </p:nvPicPr>
        <p:blipFill>
          <a:blip r:embed="rId3" cstate="print"/>
          <a:stretch>
            <a:fillRect/>
          </a:stretch>
        </p:blipFill>
        <p:spPr bwMode="auto">
          <a:xfrm>
            <a:off x="611931" y="93427"/>
            <a:ext cx="816797" cy="499831"/>
          </a:xfrm>
          <a:prstGeom prst="rect">
            <a:avLst/>
          </a:prstGeom>
          <a:noFill/>
        </p:spPr>
      </p:pic>
      <p:sp>
        <p:nvSpPr>
          <p:cNvPr id="3" name="文本框 2">
            <a:extLst>
              <a:ext uri="{FF2B5EF4-FFF2-40B4-BE49-F238E27FC236}">
                <a16:creationId xmlns:a16="http://schemas.microsoft.com/office/drawing/2014/main" id="{7C85B5C4-A980-464F-9552-E159CA45EF79}"/>
              </a:ext>
            </a:extLst>
          </p:cNvPr>
          <p:cNvSpPr txBox="1"/>
          <p:nvPr/>
        </p:nvSpPr>
        <p:spPr bwMode="auto">
          <a:xfrm>
            <a:off x="4788024" y="3003798"/>
            <a:ext cx="4103207" cy="1323439"/>
          </a:xfrm>
          <a:prstGeom prst="rect">
            <a:avLst/>
          </a:prstGeom>
          <a:noFill/>
          <a:ln>
            <a:noFill/>
            <a:headEnd/>
            <a:tailEn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just" defTabSz="914400" rtl="0" eaLnBrk="1" fontAlgn="base" latinLnBrk="0" hangingPunct="1">
              <a:lnSpc>
                <a:spcPct val="100000"/>
              </a:lnSpc>
              <a:spcBef>
                <a:spcPct val="0"/>
              </a:spcBef>
              <a:spcAft>
                <a:spcPct val="0"/>
              </a:spcAft>
              <a:buClrTx/>
              <a:buSzTx/>
              <a:buFontTx/>
              <a:buNone/>
              <a:tabLst/>
            </a:pPr>
            <a:r>
              <a:rPr lang="en-US" altLang="zh-CN" sz="1600" dirty="0">
                <a:solidFill>
                  <a:schemeClr val="tx1"/>
                </a:solidFill>
                <a:effectLst/>
                <a:ea typeface="宋体" panose="02010600030101010101" pitchFamily="2" charset="-122"/>
                <a:cs typeface="宋体" panose="02010600030101010101" pitchFamily="2" charset="-122"/>
              </a:rPr>
              <a:t>        </a:t>
            </a:r>
            <a:r>
              <a:rPr lang="zh-CN"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同</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传统的</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电视媒体</a:t>
            </a:r>
            <a:r>
              <a:rPr lang="en-US"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广播媒体（</a:t>
            </a:r>
            <a:r>
              <a:rPr lang="en-US"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14.44%</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朋友</a:t>
            </a:r>
            <a:r>
              <a:rPr lang="en-US"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家人介绍（</a:t>
            </a:r>
            <a:r>
              <a:rPr lang="en-US"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23.24%</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的</a:t>
            </a:r>
            <a:r>
              <a:rPr lang="zh-CN" altLang="zh-CN"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宣传方式相比，</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网络视频（</a:t>
            </a:r>
            <a:r>
              <a:rPr lang="en-US"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28.87%</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kern="100"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和</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社交媒体（</a:t>
            </a:r>
            <a:r>
              <a:rPr lang="en-US" altLang="zh-CN"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33.45%</a:t>
            </a:r>
            <a:r>
              <a:rPr lang="zh-CN" altLang="en-US" sz="1600" b="1" kern="100"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1600" kern="100" dirty="0">
                <a:solidFill>
                  <a:schemeClr val="tx1">
                    <a:lumMod val="75000"/>
                    <a:lumOff val="25000"/>
                  </a:schemeClr>
                </a:solidFill>
                <a:latin typeface="华文中宋" panose="02010600040101010101" pitchFamily="2" charset="-122"/>
                <a:ea typeface="华文中宋" panose="02010600040101010101" pitchFamily="2" charset="-122"/>
                <a:cs typeface="Times New Roman" panose="02020603050405020304" pitchFamily="18" charset="0"/>
              </a:rPr>
              <a:t>成为受访群众了解党史、了解红色教育基地的的新途径</a:t>
            </a:r>
          </a:p>
        </p:txBody>
      </p:sp>
      <p:graphicFrame>
        <p:nvGraphicFramePr>
          <p:cNvPr id="2" name="图表 1">
            <a:extLst>
              <a:ext uri="{FF2B5EF4-FFF2-40B4-BE49-F238E27FC236}">
                <a16:creationId xmlns:a16="http://schemas.microsoft.com/office/drawing/2014/main" id="{3C769CFC-E924-9081-83FF-6E8400B30A20}"/>
              </a:ext>
            </a:extLst>
          </p:cNvPr>
          <p:cNvGraphicFramePr>
            <a:graphicFrameLocks/>
          </p:cNvGraphicFramePr>
          <p:nvPr>
            <p:extLst>
              <p:ext uri="{D42A27DB-BD31-4B8C-83A1-F6EECF244321}">
                <p14:modId xmlns:p14="http://schemas.microsoft.com/office/powerpoint/2010/main" val="1207089550"/>
              </p:ext>
            </p:extLst>
          </p:nvPr>
        </p:nvGraphicFramePr>
        <p:xfrm>
          <a:off x="459197" y="915566"/>
          <a:ext cx="4464496" cy="3254774"/>
        </p:xfrm>
        <a:graphic>
          <a:graphicData uri="http://schemas.openxmlformats.org/drawingml/2006/chart">
            <c:chart xmlns:c="http://schemas.openxmlformats.org/drawingml/2006/chart" xmlns:r="http://schemas.openxmlformats.org/officeDocument/2006/relationships" r:id="rId4"/>
          </a:graphicData>
        </a:graphic>
      </p:graphicFrame>
      <p:pic>
        <p:nvPicPr>
          <p:cNvPr id="5" name="图片 4">
            <a:extLst>
              <a:ext uri="{FF2B5EF4-FFF2-40B4-BE49-F238E27FC236}">
                <a16:creationId xmlns:a16="http://schemas.microsoft.com/office/drawing/2014/main" id="{D82A0E93-FF5D-CA0E-DA5D-6B9B81D3B4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1574" y="928528"/>
            <a:ext cx="927410" cy="2007148"/>
          </a:xfrm>
          <a:prstGeom prst="rect">
            <a:avLst/>
          </a:prstGeom>
        </p:spPr>
      </p:pic>
      <p:pic>
        <p:nvPicPr>
          <p:cNvPr id="7" name="图片 6">
            <a:extLst>
              <a:ext uri="{FF2B5EF4-FFF2-40B4-BE49-F238E27FC236}">
                <a16:creationId xmlns:a16="http://schemas.microsoft.com/office/drawing/2014/main" id="{516CD70F-2019-2AC6-D69F-834D870C10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5940" y="928524"/>
            <a:ext cx="927410" cy="2007152"/>
          </a:xfrm>
          <a:prstGeom prst="rect">
            <a:avLst/>
          </a:prstGeom>
        </p:spPr>
      </p:pic>
      <p:pic>
        <p:nvPicPr>
          <p:cNvPr id="10" name="图片 9">
            <a:extLst>
              <a:ext uri="{FF2B5EF4-FFF2-40B4-BE49-F238E27FC236}">
                <a16:creationId xmlns:a16="http://schemas.microsoft.com/office/drawing/2014/main" id="{0CD25D80-3B27-03C4-89B5-1BE7619A7D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43758" y="928528"/>
            <a:ext cx="927408" cy="2007144"/>
          </a:xfrm>
          <a:prstGeom prst="rect">
            <a:avLst/>
          </a:prstGeom>
        </p:spPr>
      </p:pic>
    </p:spTree>
    <p:extLst>
      <p:ext uri="{BB962C8B-B14F-4D97-AF65-F5344CB8AC3E}">
        <p14:creationId xmlns:p14="http://schemas.microsoft.com/office/powerpoint/2010/main" val="2246078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2396" y="267636"/>
            <a:ext cx="6362744" cy="584775"/>
          </a:xfrm>
          <a:prstGeom prst="rect">
            <a:avLst/>
          </a:prstGeom>
          <a:noFill/>
        </p:spPr>
        <p:txBody>
          <a:bodyPr wrap="square" rtlCol="0">
            <a:spAutoFit/>
          </a:bodyPr>
          <a:lstStyle/>
          <a:p>
            <a:r>
              <a:rPr lang="zh-CN" altLang="en-US" sz="1600" dirty="0">
                <a:solidFill>
                  <a:srgbClr val="8A1A1F"/>
                </a:solidFill>
                <a:latin typeface="微软雅黑" pitchFamily="34" charset="-122"/>
                <a:ea typeface="微软雅黑" pitchFamily="34" charset="-122"/>
              </a:rPr>
              <a:t>实践简介</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线上调研  </a:t>
            </a:r>
            <a:r>
              <a:rPr lang="en-US" altLang="zh-CN" sz="1600" dirty="0">
                <a:solidFill>
                  <a:srgbClr val="8A1A1F"/>
                </a:solidFill>
                <a:latin typeface="微软雅黑" pitchFamily="34" charset="-122"/>
                <a:ea typeface="微软雅黑" pitchFamily="34" charset="-122"/>
              </a:rPr>
              <a:t>·            </a:t>
            </a:r>
            <a:r>
              <a:rPr lang="zh-CN" altLang="en-US" sz="1600" b="1" dirty="0">
                <a:solidFill>
                  <a:srgbClr val="8A1A1F"/>
                </a:solidFill>
                <a:latin typeface="微软雅黑" pitchFamily="34" charset="-122"/>
                <a:ea typeface="微软雅黑" pitchFamily="34" charset="-122"/>
              </a:rPr>
              <a:t>实地走访  </a:t>
            </a:r>
            <a:r>
              <a:rPr lang="en-US" altLang="zh-CN" sz="1600" dirty="0">
                <a:solidFill>
                  <a:srgbClr val="8A1A1F"/>
                </a:solidFill>
                <a:latin typeface="微软雅黑" pitchFamily="34" charset="-122"/>
                <a:ea typeface="微软雅黑" pitchFamily="34" charset="-122"/>
              </a:rPr>
              <a:t>·  </a:t>
            </a:r>
            <a:r>
              <a:rPr lang="zh-CN" altLang="en-US" sz="1600" dirty="0">
                <a:solidFill>
                  <a:srgbClr val="8A1A1F"/>
                </a:solidFill>
                <a:latin typeface="微软雅黑" pitchFamily="34" charset="-122"/>
                <a:ea typeface="微软雅黑" pitchFamily="34" charset="-122"/>
              </a:rPr>
              <a:t>实践总结</a:t>
            </a:r>
          </a:p>
          <a:p>
            <a:endParaRPr lang="zh-CN" altLang="en-US" sz="1600" dirty="0">
              <a:solidFill>
                <a:srgbClr val="8A1A1F"/>
              </a:solidFill>
              <a:latin typeface="微软雅黑" pitchFamily="34" charset="-122"/>
              <a:ea typeface="微软雅黑" pitchFamily="34" charset="-122"/>
            </a:endParaRPr>
          </a:p>
        </p:txBody>
      </p:sp>
      <p:pic>
        <p:nvPicPr>
          <p:cNvPr id="3078" name="Picture 6" descr="D:\康凯\进行中\北理工\new ppt\导图\序号\3.png"/>
          <p:cNvPicPr>
            <a:picLocks noChangeAspect="1" noChangeArrowheads="1"/>
          </p:cNvPicPr>
          <p:nvPr/>
        </p:nvPicPr>
        <p:blipFill>
          <a:blip r:embed="rId3" cstate="print"/>
          <a:srcRect/>
          <a:stretch>
            <a:fillRect/>
          </a:stretch>
        </p:blipFill>
        <p:spPr bwMode="auto">
          <a:xfrm>
            <a:off x="2556917" y="51470"/>
            <a:ext cx="481012" cy="585788"/>
          </a:xfrm>
          <a:prstGeom prst="rect">
            <a:avLst/>
          </a:prstGeom>
          <a:noFill/>
        </p:spPr>
      </p:pic>
      <p:sp>
        <p:nvSpPr>
          <p:cNvPr id="17" name="矩形 16"/>
          <p:cNvSpPr/>
          <p:nvPr/>
        </p:nvSpPr>
        <p:spPr>
          <a:xfrm>
            <a:off x="3654481" y="2139702"/>
            <a:ext cx="2357679" cy="707886"/>
          </a:xfrm>
          <a:prstGeom prst="rect">
            <a:avLst/>
          </a:prstGeom>
        </p:spPr>
        <p:txBody>
          <a:bodyPr wrap="square">
            <a:spAutoFit/>
          </a:bodyPr>
          <a:lstStyle/>
          <a:p>
            <a:r>
              <a:rPr lang="zh-CN" altLang="en-US" sz="4000" b="1" dirty="0">
                <a:solidFill>
                  <a:schemeClr val="bg1"/>
                </a:solidFill>
                <a:latin typeface="微软雅黑" pitchFamily="34" charset="-122"/>
                <a:ea typeface="微软雅黑" pitchFamily="34" charset="-122"/>
              </a:rPr>
              <a:t>实地走访</a:t>
            </a:r>
          </a:p>
        </p:txBody>
      </p:sp>
      <p:pic>
        <p:nvPicPr>
          <p:cNvPr id="18" name="Picture 4" descr="D:\康凯\进行中\北理工\new ppt\导图\序号\大\3.png"/>
          <p:cNvPicPr>
            <a:picLocks noChangeAspect="1" noChangeArrowheads="1"/>
          </p:cNvPicPr>
          <p:nvPr/>
        </p:nvPicPr>
        <p:blipFill>
          <a:blip r:embed="rId4" cstate="print"/>
          <a:srcRect/>
          <a:stretch>
            <a:fillRect/>
          </a:stretch>
        </p:blipFill>
        <p:spPr bwMode="auto">
          <a:xfrm>
            <a:off x="2699792" y="2156504"/>
            <a:ext cx="676275" cy="792163"/>
          </a:xfrm>
          <a:prstGeom prst="rect">
            <a:avLst/>
          </a:prstGeom>
          <a:noFill/>
        </p:spPr>
      </p:pic>
    </p:spTree>
    <p:extLst>
      <p:ext uri="{BB962C8B-B14F-4D97-AF65-F5344CB8AC3E}">
        <p14:creationId xmlns:p14="http://schemas.microsoft.com/office/powerpoint/2010/main" val="2516119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rgbClr val="FFFF00"/>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1600" i="0" u="none" strike="noStrike" cap="none" normalizeH="0" baseline="0" dirty="0" smtClean="0">
            <a:ln>
              <a:noFill/>
            </a:ln>
            <a:solidFill>
              <a:schemeClr val="tx1"/>
            </a:solidFill>
            <a:latin typeface="微软雅黑" pitchFamily="34" charset="-122"/>
            <a:ea typeface="微软雅黑" pitchFamily="34" charset="-122"/>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17584</TotalTime>
  <Words>1034</Words>
  <Application>Microsoft Office PowerPoint</Application>
  <PresentationFormat>全屏显示(16:9)</PresentationFormat>
  <Paragraphs>96</Paragraphs>
  <Slides>17</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方正萤雪简体</vt:lpstr>
      <vt:lpstr>华文中宋</vt:lpstr>
      <vt:lpstr>楷体</vt: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drafoon003</dc:creator>
  <cp:lastModifiedBy>安 禹堃</cp:lastModifiedBy>
  <cp:revision>1190</cp:revision>
  <cp:lastPrinted>2015-09-12T01:46:12Z</cp:lastPrinted>
  <dcterms:created xsi:type="dcterms:W3CDTF">2014-10-08T09:20:36Z</dcterms:created>
  <dcterms:modified xsi:type="dcterms:W3CDTF">2022-09-09T07:55:12Z</dcterms:modified>
</cp:coreProperties>
</file>